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570" r:id="rId2"/>
    <p:sldId id="257" r:id="rId3"/>
    <p:sldId id="571" r:id="rId4"/>
    <p:sldId id="572" r:id="rId5"/>
    <p:sldId id="573" r:id="rId6"/>
    <p:sldId id="574" r:id="rId7"/>
    <p:sldId id="575" r:id="rId8"/>
    <p:sldId id="576" r:id="rId9"/>
    <p:sldId id="577" r:id="rId10"/>
    <p:sldId id="578" r:id="rId11"/>
    <p:sldId id="273" r:id="rId12"/>
    <p:sldId id="274" r:id="rId13"/>
    <p:sldId id="295" r:id="rId14"/>
    <p:sldId id="5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0EB22-C964-5C48-941F-81F72CFA0F13}" type="datetimeFigureOut">
              <a:rPr lang="en-US" smtClean="0"/>
              <a:t>6/1/25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C6F40-DA38-F644-A257-5F26E6672E2E}" type="slidenum">
              <a:rPr lang="en-US" smtClean="0"/>
              <a:t>‹#›</a:t>
            </a:fld>
            <a:endParaRPr lang="en-US"/>
          </a:p>
        </p:txBody>
      </p:sp>
    </p:spTree>
    <p:extLst>
      <p:ext uri="{BB962C8B-B14F-4D97-AF65-F5344CB8AC3E}">
        <p14:creationId xmlns:p14="http://schemas.microsoft.com/office/powerpoint/2010/main" val="55200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Feb 19, 2024.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extLst>
      <p:ext uri="{BB962C8B-B14F-4D97-AF65-F5344CB8AC3E}">
        <p14:creationId xmlns:p14="http://schemas.microsoft.com/office/powerpoint/2010/main" val="384738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61206-D2FB-0733-5348-983FB93CB2C8}"/>
            </a:ext>
          </a:extLst>
        </p:cNvPr>
        <p:cNvGrpSpPr/>
        <p:nvPr/>
      </p:nvGrpSpPr>
      <p:grpSpPr>
        <a:xfrm>
          <a:off x="0" y="0"/>
          <a:ext cx="0" cy="0"/>
          <a:chOff x="0" y="0"/>
          <a:chExt cx="0" cy="0"/>
        </a:xfrm>
      </p:grpSpPr>
      <p:sp>
        <p:nvSpPr>
          <p:cNvPr id="38" name="Shape 38">
            <a:extLst>
              <a:ext uri="{FF2B5EF4-FFF2-40B4-BE49-F238E27FC236}">
                <a16:creationId xmlns:a16="http://schemas.microsoft.com/office/drawing/2014/main" id="{A2B933DC-3B03-6FD2-30B6-89FC0241D72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a:extLst>
              <a:ext uri="{FF2B5EF4-FFF2-40B4-BE49-F238E27FC236}">
                <a16:creationId xmlns:a16="http://schemas.microsoft.com/office/drawing/2014/main" id="{D022F4F5-2AE6-301F-58FB-9BF04213FDC4}"/>
              </a:ext>
            </a:extLst>
          </p:cNvPr>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extLst>
      <p:ext uri="{BB962C8B-B14F-4D97-AF65-F5344CB8AC3E}">
        <p14:creationId xmlns:p14="http://schemas.microsoft.com/office/powerpoint/2010/main" val="101672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5/31/25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dirty="0"/>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5399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5/31/25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78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5/31/25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42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5/31/25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829629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5/31/25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139235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comparecloud.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tif"/></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tif"/><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FF9F1-C3EF-FCB6-6A21-E56604181D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254C377-1B0F-1384-BF89-A0A11922F102}"/>
              </a:ext>
            </a:extLst>
          </p:cNvPr>
          <p:cNvSpPr>
            <a:spLocks noGrp="1"/>
          </p:cNvSpPr>
          <p:nvPr>
            <p:ph type="ctrTitle"/>
          </p:nvPr>
        </p:nvSpPr>
        <p:spPr/>
        <p:txBody>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Lesson 5.1</a:t>
            </a:r>
            <a:br>
              <a:rPr lang="en-US" altLang="en-US" dirty="0">
                <a:sym typeface="Helvetica Neue" charset="0"/>
              </a:rPr>
            </a:br>
            <a:r>
              <a:rPr lang="en-US" altLang="en-US" dirty="0">
                <a:sym typeface="Helvetica Neue" charset="0"/>
              </a:rPr>
              <a:t>Cloud Infrastructure</a:t>
            </a:r>
            <a:endParaRPr lang="en-US" dirty="0"/>
          </a:p>
        </p:txBody>
      </p:sp>
      <p:sp>
        <p:nvSpPr>
          <p:cNvPr id="6" name="Subtitle 5">
            <a:extLst>
              <a:ext uri="{FF2B5EF4-FFF2-40B4-BE49-F238E27FC236}">
                <a16:creationId xmlns:a16="http://schemas.microsoft.com/office/drawing/2014/main" id="{AD9E3042-0B03-B094-AFA9-0EF3699CF37D}"/>
              </a:ext>
            </a:extLst>
          </p:cNvPr>
          <p:cNvSpPr>
            <a:spLocks noGrp="1"/>
          </p:cNvSpPr>
          <p:nvPr>
            <p:ph type="subTitle" idx="1"/>
          </p:nvPr>
        </p:nvSpPr>
        <p:spPr/>
        <p:txBody>
          <a:bodyPr/>
          <a:lstStyle/>
          <a:p>
            <a:r>
              <a:rPr lang="en-US" dirty="0"/>
              <a:t>Rob Simmons</a:t>
            </a:r>
          </a:p>
          <a:p>
            <a:r>
              <a:rPr lang="en-US" dirty="0"/>
              <a:t>Khoury College of Computer Sciences</a:t>
            </a:r>
          </a:p>
          <a:p>
            <a:endParaRPr lang="en-US" dirty="0"/>
          </a:p>
          <a:p>
            <a:endParaRPr lang="en-US" dirty="0"/>
          </a:p>
        </p:txBody>
      </p:sp>
    </p:spTree>
    <p:extLst>
      <p:ext uri="{BB962C8B-B14F-4D97-AF65-F5344CB8AC3E}">
        <p14:creationId xmlns:p14="http://schemas.microsoft.com/office/powerpoint/2010/main" val="426137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9D79-74F9-EF5E-A2C3-DDF7066BC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A0BC4-A7DB-BE39-F3C4-A918C2C3FB50}"/>
              </a:ext>
            </a:extLst>
          </p:cNvPr>
          <p:cNvSpPr>
            <a:spLocks noGrp="1"/>
          </p:cNvSpPr>
          <p:nvPr>
            <p:ph type="title"/>
          </p:nvPr>
        </p:nvSpPr>
        <p:spPr/>
        <p:txBody>
          <a:bodyPr/>
          <a:lstStyle/>
          <a:p>
            <a:r>
              <a:rPr lang="en-US" i="1" dirty="0"/>
              <a:t>X</a:t>
            </a:r>
            <a:r>
              <a:rPr lang="en-US" dirty="0"/>
              <a:t> as a Service</a:t>
            </a:r>
            <a:endParaRPr lang="en-US" i="1" dirty="0"/>
          </a:p>
        </p:txBody>
      </p:sp>
      <p:sp>
        <p:nvSpPr>
          <p:cNvPr id="3" name="Content Placeholder 2">
            <a:extLst>
              <a:ext uri="{FF2B5EF4-FFF2-40B4-BE49-F238E27FC236}">
                <a16:creationId xmlns:a16="http://schemas.microsoft.com/office/drawing/2014/main" id="{46481D9E-41CC-F536-326D-62B666DDCE53}"/>
              </a:ext>
            </a:extLst>
          </p:cNvPr>
          <p:cNvSpPr>
            <a:spLocks noGrp="1"/>
          </p:cNvSpPr>
          <p:nvPr>
            <p:ph idx="1"/>
          </p:nvPr>
        </p:nvSpPr>
        <p:spPr>
          <a:xfrm>
            <a:off x="838200" y="1500160"/>
            <a:ext cx="9105900" cy="4976840"/>
          </a:xfrm>
        </p:spPr>
        <p:txBody>
          <a:bodyPr>
            <a:normAutofit/>
          </a:bodyPr>
          <a:lstStyle/>
          <a:p>
            <a:r>
              <a:rPr lang="en-US" dirty="0"/>
              <a:t>Infrastructure as a Service — bring-your-own-operating-system, but don’t worry about the hardware</a:t>
            </a:r>
          </a:p>
          <a:p>
            <a:r>
              <a:rPr lang="en-US" dirty="0"/>
              <a:t>Platform as a Service — hello,</a:t>
            </a:r>
            <a:br>
              <a:rPr lang="en-US" dirty="0"/>
            </a:br>
            <a:r>
              <a:rPr lang="en-US" dirty="0"/>
              <a:t>here’s a microservice or</a:t>
            </a:r>
            <a:br>
              <a:rPr lang="en-US" dirty="0"/>
            </a:br>
            <a:r>
              <a:rPr lang="en-US" dirty="0"/>
              <a:t>database or file storage</a:t>
            </a:r>
            <a:br>
              <a:rPr lang="en-US" dirty="0"/>
            </a:br>
            <a:r>
              <a:rPr lang="en-US" dirty="0"/>
              <a:t>location for you to use</a:t>
            </a:r>
          </a:p>
          <a:p>
            <a:r>
              <a:rPr lang="en-US" dirty="0"/>
              <a:t>Software as a Service — </a:t>
            </a:r>
            <a:br>
              <a:rPr lang="en-US" dirty="0"/>
            </a:br>
            <a:r>
              <a:rPr lang="en-US" dirty="0"/>
              <a:t>here’s Microsoft Word on the</a:t>
            </a:r>
            <a:br>
              <a:rPr lang="en-US" dirty="0"/>
            </a:br>
            <a:r>
              <a:rPr lang="en-US" dirty="0"/>
              <a:t>internet for you to use</a:t>
            </a:r>
          </a:p>
          <a:p>
            <a:pPr marL="0" indent="0">
              <a:buNone/>
            </a:pPr>
            <a:r>
              <a:rPr lang="en-US" dirty="0"/>
              <a:t>Gray areas exist — are MongoDB Atlas and other DBaaS services PaaS or Saas? — but useful distinctions in practice.</a:t>
            </a:r>
          </a:p>
        </p:txBody>
      </p:sp>
      <p:sp>
        <p:nvSpPr>
          <p:cNvPr id="4" name="Slide Number Placeholder 3">
            <a:extLst>
              <a:ext uri="{FF2B5EF4-FFF2-40B4-BE49-F238E27FC236}">
                <a16:creationId xmlns:a16="http://schemas.microsoft.com/office/drawing/2014/main" id="{DEB949AE-517A-6299-4851-863A5B7089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E35E852-BA6D-43FA-8D6C-FA8484DD35B2}"/>
              </a:ext>
            </a:extLst>
          </p:cNvPr>
          <p:cNvPicPr>
            <a:picLocks noChangeAspect="1"/>
          </p:cNvPicPr>
          <p:nvPr/>
        </p:nvPicPr>
        <p:blipFill>
          <a:blip r:embed="rId2"/>
          <a:stretch>
            <a:fillRect/>
          </a:stretch>
        </p:blipFill>
        <p:spPr>
          <a:xfrm>
            <a:off x="5509278" y="2328862"/>
            <a:ext cx="6517621" cy="2200275"/>
          </a:xfrm>
          <a:prstGeom prst="rect">
            <a:avLst/>
          </a:prstGeom>
        </p:spPr>
      </p:pic>
    </p:spTree>
    <p:extLst>
      <p:ext uri="{BB962C8B-B14F-4D97-AF65-F5344CB8AC3E}">
        <p14:creationId xmlns:p14="http://schemas.microsoft.com/office/powerpoint/2010/main" val="372419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xfrm>
            <a:off x="838200" y="18255"/>
            <a:ext cx="10515600" cy="1325563"/>
          </a:xfrm>
        </p:spPr>
        <p:txBody>
          <a:bodyPr/>
          <a:lstStyle/>
          <a:p>
            <a:r>
              <a:rPr lang="en-US"/>
              <a:t>Cloud Infrastructure is best for variable workloads</a:t>
            </a:r>
          </a:p>
        </p:txBody>
      </p:sp>
      <p:sp>
        <p:nvSpPr>
          <p:cNvPr id="500" name="Slide Subtitle"/>
          <p:cNvSpPr txBox="1">
            <a:spLocks noGrp="1"/>
          </p:cNvSpPr>
          <p:nvPr>
            <p:ph idx="1"/>
          </p:nvPr>
        </p:nvSpPr>
        <p:spPr>
          <a:xfrm>
            <a:off x="838200" y="1500160"/>
            <a:ext cx="7887346" cy="4351338"/>
          </a:xfrm>
        </p:spPr>
        <p:txBody>
          <a:bodyPr>
            <a:normAutofit fontScale="85000" lnSpcReduction="20000"/>
          </a:bodyPr>
          <a:lstStyle/>
          <a:p>
            <a:r>
              <a:rPr lang="en-US" dirty="0"/>
              <a:t>Consider: </a:t>
            </a:r>
          </a:p>
          <a:p>
            <a:pPr lvl="1"/>
            <a:r>
              <a:rPr lang="en-US" dirty="0"/>
              <a:t>Does your workload benefit from ability to scale up or down?</a:t>
            </a:r>
          </a:p>
          <a:p>
            <a:pPr lvl="1"/>
            <a:r>
              <a:rPr lang="en-US" dirty="0"/>
              <a:t>Variable workloads have different demands over time (most common)</a:t>
            </a:r>
          </a:p>
          <a:p>
            <a:pPr lvl="1"/>
            <a:r>
              <a:rPr lang="en-US" dirty="0"/>
              <a:t>Constant workloads require sustained resources (less common)</a:t>
            </a:r>
          </a:p>
          <a:p>
            <a:r>
              <a:rPr lang="en-US" dirty="0"/>
              <a:t>Example: </a:t>
            </a:r>
          </a:p>
          <a:p>
            <a:pPr lvl="1"/>
            <a:r>
              <a:rPr lang="en-US" dirty="0"/>
              <a:t>Need to run 300 VMs, each 4 vCPUs, 16GB RAM</a:t>
            </a:r>
          </a:p>
          <a:p>
            <a:r>
              <a:rPr lang="en-US" dirty="0"/>
              <a:t>Private cloud: </a:t>
            </a:r>
          </a:p>
          <a:p>
            <a:pPr lvl="1"/>
            <a:r>
              <a:rPr lang="en-US" dirty="0"/>
              <a:t>Dell PowerEdge Pricing (AMD EPYC 64 core CPUs)</a:t>
            </a:r>
          </a:p>
          <a:p>
            <a:pPr lvl="1"/>
            <a:r>
              <a:rPr lang="en-US" dirty="0"/>
              <a:t>7 servers, each 128 cores, 512GB RAM, 3 TB storage = $162,104</a:t>
            </a:r>
          </a:p>
          <a:p>
            <a:r>
              <a:rPr lang="en-US" dirty="0"/>
              <a:t>Public cloud: </a:t>
            </a:r>
          </a:p>
          <a:p>
            <a:pPr lvl="1"/>
            <a:r>
              <a:rPr lang="en-US" dirty="0"/>
              <a:t>Amazon EC2 Pricing (M7a.xlarge instances, $0.153/VM-hour)</a:t>
            </a:r>
          </a:p>
          <a:p>
            <a:pPr lvl="1"/>
            <a:r>
              <a:rPr lang="en-US" dirty="0"/>
              <a:t>10 VMs for 1 year + 290 VMs for 1 month: $45,792.90</a:t>
            </a:r>
          </a:p>
          <a:p>
            <a:pPr lvl="1"/>
            <a:r>
              <a:rPr lang="en-US" dirty="0"/>
              <a:t>300 VMs for 1 year: $402,084.00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lstStyle/>
          <a:p>
            <a:r>
              <a:t>Public clouds are not the only option</a:t>
            </a:r>
          </a:p>
        </p:txBody>
      </p:sp>
      <p:sp>
        <p:nvSpPr>
          <p:cNvPr id="505" name="Slide Subtitle"/>
          <p:cNvSpPr txBox="1">
            <a:spLocks noGrp="1"/>
          </p:cNvSpPr>
          <p:nvPr>
            <p:ph type="body" idx="1"/>
          </p:nvPr>
        </p:nvSpPr>
        <p:spPr>
          <a:prstGeom prst="rect">
            <a:avLst/>
          </a:prstGeom>
        </p:spPr>
        <p:txBody>
          <a:bodyPr>
            <a:normAutofit fontScale="92500" lnSpcReduction="20000"/>
          </a:bodyPr>
          <a:lstStyle/>
          <a:p>
            <a:r>
              <a:rPr dirty="0"/>
              <a:t>“Public” clouds are connected to the internet and available for anyone to use</a:t>
            </a:r>
          </a:p>
          <a:p>
            <a:pPr lvl="1"/>
            <a:r>
              <a:rPr dirty="0"/>
              <a:t>Examples: Amazon, Azure, Google Cloud, </a:t>
            </a:r>
            <a:r>
              <a:rPr dirty="0" err="1"/>
              <a:t>DigitalOcean</a:t>
            </a:r>
            <a:endParaRPr dirty="0"/>
          </a:p>
          <a:p>
            <a:r>
              <a:rPr dirty="0"/>
              <a:t>“Private” clouds use cloud technologies with on-premises, self-managed hardware</a:t>
            </a:r>
          </a:p>
          <a:p>
            <a:pPr lvl="1"/>
            <a:r>
              <a:rPr dirty="0"/>
              <a:t>Cost-effective when a large scale of baseline resources are needed</a:t>
            </a:r>
          </a:p>
          <a:p>
            <a:pPr lvl="1"/>
            <a:r>
              <a:rPr dirty="0"/>
              <a:t>Example management software: OpenStack, VMWare, </a:t>
            </a:r>
            <a:r>
              <a:rPr dirty="0" err="1"/>
              <a:t>Proxmox</a:t>
            </a:r>
            <a:r>
              <a:rPr dirty="0"/>
              <a:t>, Kubernetes</a:t>
            </a:r>
          </a:p>
          <a:p>
            <a:r>
              <a:rPr dirty="0"/>
              <a:t>“Hybrid” clouds integrate private and public (or multiple public) clouds</a:t>
            </a:r>
          </a:p>
          <a:p>
            <a:pPr lvl="1"/>
            <a:r>
              <a:rPr dirty="0"/>
              <a:t>Effective approach to “burst” capacity from private cloud to public cloud</a:t>
            </a:r>
            <a:endParaRPr lang="en-US" dirty="0"/>
          </a:p>
          <a:p>
            <a:r>
              <a:rPr lang="en-US" i="1" dirty="0"/>
              <a:t>Remember to think about your threat model</a:t>
            </a:r>
            <a:endParaRPr i="1" dirty="0"/>
          </a:p>
        </p:txBody>
      </p:sp>
      <p:pic>
        <p:nvPicPr>
          <p:cNvPr id="2" name="Picture 1">
            <a:extLst>
              <a:ext uri="{FF2B5EF4-FFF2-40B4-BE49-F238E27FC236}">
                <a16:creationId xmlns:a16="http://schemas.microsoft.com/office/drawing/2014/main" id="{F969CB92-BB3F-4B83-1314-617835443B06}"/>
              </a:ext>
            </a:extLst>
          </p:cNvPr>
          <p:cNvPicPr>
            <a:picLocks noChangeAspect="1"/>
          </p:cNvPicPr>
          <p:nvPr/>
        </p:nvPicPr>
        <p:blipFill>
          <a:blip r:embed="rId3"/>
          <a:stretch>
            <a:fillRect/>
          </a:stretch>
        </p:blipFill>
        <p:spPr>
          <a:xfrm>
            <a:off x="7162800" y="5165761"/>
            <a:ext cx="1854200" cy="1291690"/>
          </a:xfrm>
          <a:prstGeom prst="rect">
            <a:avLst/>
          </a:prstGeom>
        </p:spPr>
      </p:pic>
      <p:pic>
        <p:nvPicPr>
          <p:cNvPr id="4" name="Picture 3">
            <a:extLst>
              <a:ext uri="{FF2B5EF4-FFF2-40B4-BE49-F238E27FC236}">
                <a16:creationId xmlns:a16="http://schemas.microsoft.com/office/drawing/2014/main" id="{3787F770-61EA-C6E4-970F-568AFDA5AD84}"/>
              </a:ext>
            </a:extLst>
          </p:cNvPr>
          <p:cNvPicPr>
            <a:picLocks noChangeAspect="1"/>
          </p:cNvPicPr>
          <p:nvPr/>
        </p:nvPicPr>
        <p:blipFill>
          <a:blip r:embed="rId4"/>
          <a:stretch>
            <a:fillRect/>
          </a:stretch>
        </p:blipFill>
        <p:spPr>
          <a:xfrm>
            <a:off x="3454401" y="5873513"/>
            <a:ext cx="2540000" cy="596900"/>
          </a:xfrm>
          <a:prstGeom prst="rect">
            <a:avLst/>
          </a:prstGeom>
        </p:spPr>
      </p:pic>
      <p:sp>
        <p:nvSpPr>
          <p:cNvPr id="6" name="TextBox 5">
            <a:extLst>
              <a:ext uri="{FF2B5EF4-FFF2-40B4-BE49-F238E27FC236}">
                <a16:creationId xmlns:a16="http://schemas.microsoft.com/office/drawing/2014/main" id="{F0095851-8DF2-A885-8B35-8A15FF60520D}"/>
              </a:ext>
            </a:extLst>
          </p:cNvPr>
          <p:cNvSpPr txBox="1"/>
          <p:nvPr/>
        </p:nvSpPr>
        <p:spPr>
          <a:xfrm>
            <a:off x="6197600" y="647041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www.csis.org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/analysis/cloud-act-and-transatlantic-trust</a:t>
            </a:r>
          </a:p>
        </p:txBody>
      </p:sp>
      <p:pic>
        <p:nvPicPr>
          <p:cNvPr id="7" name="Picture 6">
            <a:extLst>
              <a:ext uri="{FF2B5EF4-FFF2-40B4-BE49-F238E27FC236}">
                <a16:creationId xmlns:a16="http://schemas.microsoft.com/office/drawing/2014/main" id="{4FD7AA94-0C0C-3D73-C474-B7505C9DD9C3}"/>
              </a:ext>
            </a:extLst>
          </p:cNvPr>
          <p:cNvPicPr>
            <a:picLocks noChangeAspect="1"/>
          </p:cNvPicPr>
          <p:nvPr/>
        </p:nvPicPr>
        <p:blipFill>
          <a:blip r:embed="rId5"/>
          <a:stretch>
            <a:fillRect/>
          </a:stretch>
        </p:blipFill>
        <p:spPr>
          <a:xfrm>
            <a:off x="9410054" y="5045151"/>
            <a:ext cx="2781946" cy="1412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lang="en-US" dirty="0"/>
              <a:t>“X</a:t>
            </a:r>
            <a:r>
              <a:rPr dirty="0"/>
              <a:t> as a Service</a:t>
            </a:r>
            <a:r>
              <a:rPr lang="en-US" dirty="0"/>
              <a:t>" offers several abstractions to choose from depending on your needs</a:t>
            </a:r>
            <a:endParaRPr dirty="0"/>
          </a:p>
        </p:txBody>
      </p:sp>
      <p:sp>
        <p:nvSpPr>
          <p:cNvPr id="358" name="Vendor-managed"/>
          <p:cNvSpPr txBox="1"/>
          <p:nvPr/>
        </p:nvSpPr>
        <p:spPr>
          <a:xfrm>
            <a:off x="9941574" y="6335617"/>
            <a:ext cx="1891848" cy="259045"/>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ctr" defTabSz="2438337">
              <a:defRPr sz="2700" i="1">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350" b="0" i="1" u="none" strike="noStrike" kern="1200" cap="none" spc="0" normalizeH="0" baseline="0" noProof="0" dirty="0">
                <a:ln>
                  <a:noFill/>
                </a:ln>
                <a:solidFill>
                  <a:prstClr val="black"/>
                </a:solidFill>
                <a:effectLst/>
                <a:uLnTx/>
                <a:uFillTx/>
                <a:latin typeface="Helvetica Neue"/>
                <a:ea typeface="Helvetica Neue"/>
                <a:cs typeface="Helvetica Neue"/>
                <a:sym typeface="Helvetica Neue"/>
              </a:rPr>
              <a:t>Vendor-managed</a:t>
            </a:r>
          </a:p>
        </p:txBody>
      </p:sp>
      <p:grpSp>
        <p:nvGrpSpPr>
          <p:cNvPr id="384" name="Group"/>
          <p:cNvGrpSpPr/>
          <p:nvPr/>
        </p:nvGrpSpPr>
        <p:grpSpPr>
          <a:xfrm>
            <a:off x="6400800" y="1819766"/>
            <a:ext cx="1681398" cy="4157409"/>
            <a:chOff x="0" y="-1"/>
            <a:chExt cx="3362793" cy="8232468"/>
          </a:xfrm>
        </p:grpSpPr>
        <p:grpSp>
          <p:nvGrpSpPr>
            <p:cNvPr id="361" name="Physical data center"/>
            <p:cNvGrpSpPr/>
            <p:nvPr/>
          </p:nvGrpSpPr>
          <p:grpSpPr>
            <a:xfrm>
              <a:off x="76118" y="6644628"/>
              <a:ext cx="3210555" cy="766026"/>
              <a:chOff x="-1" y="-1"/>
              <a:chExt cx="3210554" cy="766025"/>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60" name="Physical data center"/>
              <p:cNvSpPr txBox="1"/>
              <p:nvPr/>
            </p:nvSpPr>
            <p:spPr>
              <a:xfrm>
                <a:off x="-1" y="149387"/>
                <a:ext cx="3210554" cy="467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data center</a:t>
                </a:r>
              </a:p>
            </p:txBody>
          </p:sp>
        </p:grpSp>
        <p:grpSp>
          <p:nvGrpSpPr>
            <p:cNvPr id="364" name="Network"/>
            <p:cNvGrpSpPr/>
            <p:nvPr/>
          </p:nvGrpSpPr>
          <p:grpSpPr>
            <a:xfrm>
              <a:off x="76118" y="5691215"/>
              <a:ext cx="3210555" cy="766026"/>
              <a:chOff x="-1" y="-1"/>
              <a:chExt cx="3210554" cy="766025"/>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63" name="Network"/>
              <p:cNvSpPr txBox="1"/>
              <p:nvPr/>
            </p:nvSpPr>
            <p:spPr>
              <a:xfrm>
                <a:off x="-1" y="149387"/>
                <a:ext cx="3210554" cy="467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Network</a:t>
                </a:r>
              </a:p>
            </p:txBody>
          </p:sp>
        </p:grpSp>
        <p:grpSp>
          <p:nvGrpSpPr>
            <p:cNvPr id="367" name="Storage"/>
            <p:cNvGrpSpPr/>
            <p:nvPr/>
          </p:nvGrpSpPr>
          <p:grpSpPr>
            <a:xfrm>
              <a:off x="76118" y="4737800"/>
              <a:ext cx="3210555" cy="766027"/>
              <a:chOff x="-1" y="-1"/>
              <a:chExt cx="3210554" cy="766026"/>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66" name="Storage"/>
              <p:cNvSpPr txBox="1"/>
              <p:nvPr/>
            </p:nvSpPr>
            <p:spPr>
              <a:xfrm>
                <a:off x="-1" y="149388"/>
                <a:ext cx="3210554" cy="4672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Storage</a:t>
                </a:r>
              </a:p>
            </p:txBody>
          </p:sp>
        </p:grpSp>
        <p:grpSp>
          <p:nvGrpSpPr>
            <p:cNvPr id="370" name="Physical Server"/>
            <p:cNvGrpSpPr/>
            <p:nvPr/>
          </p:nvGrpSpPr>
          <p:grpSpPr>
            <a:xfrm>
              <a:off x="76118" y="3784385"/>
              <a:ext cx="3210555" cy="766027"/>
              <a:chOff x="-1" y="-1"/>
              <a:chExt cx="3210554" cy="766026"/>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69" name="Physical Server"/>
              <p:cNvSpPr txBox="1"/>
              <p:nvPr/>
            </p:nvSpPr>
            <p:spPr>
              <a:xfrm>
                <a:off x="-1" y="149388"/>
                <a:ext cx="3210554" cy="4672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Server</a:t>
                </a:r>
              </a:p>
            </p:txBody>
          </p:sp>
        </p:grpSp>
        <p:grpSp>
          <p:nvGrpSpPr>
            <p:cNvPr id="373" name="Operating System"/>
            <p:cNvGrpSpPr/>
            <p:nvPr/>
          </p:nvGrpSpPr>
          <p:grpSpPr>
            <a:xfrm>
              <a:off x="76118" y="1906829"/>
              <a:ext cx="3210555" cy="766026"/>
              <a:chOff x="-1" y="-1"/>
              <a:chExt cx="3210554" cy="766025"/>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72" name="Operating System"/>
              <p:cNvSpPr txBox="1"/>
              <p:nvPr/>
            </p:nvSpPr>
            <p:spPr>
              <a:xfrm>
                <a:off x="-1" y="149387"/>
                <a:ext cx="3210554" cy="467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Operating System</a:t>
                </a:r>
              </a:p>
            </p:txBody>
          </p:sp>
        </p:grpSp>
        <p:grpSp>
          <p:nvGrpSpPr>
            <p:cNvPr id="376" name="Middleware"/>
            <p:cNvGrpSpPr/>
            <p:nvPr/>
          </p:nvGrpSpPr>
          <p:grpSpPr>
            <a:xfrm>
              <a:off x="76118" y="953414"/>
              <a:ext cx="3210555" cy="766026"/>
              <a:chOff x="-1" y="-1"/>
              <a:chExt cx="3210554" cy="766025"/>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75" name="Middleware"/>
              <p:cNvSpPr txBox="1"/>
              <p:nvPr/>
            </p:nvSpPr>
            <p:spPr>
              <a:xfrm>
                <a:off x="-1" y="149387"/>
                <a:ext cx="3210554" cy="467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Helvetica Neue"/>
                    <a:ea typeface="Helvetica Neue"/>
                    <a:cs typeface="Helvetica Neue"/>
                    <a:sym typeface="Helvetica Neue"/>
                  </a:rPr>
                  <a:t>Middleware</a:t>
                </a:r>
              </a:p>
            </p:txBody>
          </p:sp>
        </p:grpSp>
        <p:grpSp>
          <p:nvGrpSpPr>
            <p:cNvPr id="379" name="Application"/>
            <p:cNvGrpSpPr/>
            <p:nvPr/>
          </p:nvGrpSpPr>
          <p:grpSpPr>
            <a:xfrm>
              <a:off x="76118" y="-1"/>
              <a:ext cx="3210555" cy="766026"/>
              <a:chOff x="-1" y="-1"/>
              <a:chExt cx="3210554" cy="766025"/>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78" name="Application"/>
              <p:cNvSpPr txBox="1"/>
              <p:nvPr/>
            </p:nvSpPr>
            <p:spPr>
              <a:xfrm>
                <a:off x="-1" y="149387"/>
                <a:ext cx="3210554" cy="467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Application</a:t>
                </a:r>
              </a:p>
            </p:txBody>
          </p:sp>
        </p:grpSp>
        <p:grpSp>
          <p:nvGrpSpPr>
            <p:cNvPr id="382" name="Virtualization"/>
            <p:cNvGrpSpPr/>
            <p:nvPr/>
          </p:nvGrpSpPr>
          <p:grpSpPr>
            <a:xfrm>
              <a:off x="76118" y="2860243"/>
              <a:ext cx="3210555" cy="766027"/>
              <a:chOff x="-1" y="-1"/>
              <a:chExt cx="3210554" cy="766026"/>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81" name="Virtualization"/>
              <p:cNvSpPr txBox="1"/>
              <p:nvPr/>
            </p:nvSpPr>
            <p:spPr>
              <a:xfrm>
                <a:off x="-1" y="149388"/>
                <a:ext cx="3210554" cy="4672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Helvetica Neue"/>
                    <a:ea typeface="Helvetica Neue"/>
                    <a:cs typeface="Helvetica Neue"/>
                    <a:sym typeface="Helvetica Neue"/>
                  </a:rPr>
                  <a:t>Virtualization</a:t>
                </a:r>
              </a:p>
            </p:txBody>
          </p:sp>
        </p:grpSp>
        <p:sp>
          <p:nvSpPr>
            <p:cNvPr id="383" name="IaaS"/>
            <p:cNvSpPr/>
            <p:nvPr/>
          </p:nvSpPr>
          <p:spPr>
            <a:xfrm>
              <a:off x="0" y="7734744"/>
              <a:ext cx="3362793" cy="49772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6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IaaS</a:t>
              </a:r>
            </a:p>
          </p:txBody>
        </p:sp>
      </p:grpSp>
      <p:grpSp>
        <p:nvGrpSpPr>
          <p:cNvPr id="410" name="Group"/>
          <p:cNvGrpSpPr/>
          <p:nvPr/>
        </p:nvGrpSpPr>
        <p:grpSpPr>
          <a:xfrm>
            <a:off x="9941574" y="1791947"/>
            <a:ext cx="1935663" cy="4185226"/>
            <a:chOff x="0" y="-1"/>
            <a:chExt cx="3362793" cy="8276088"/>
          </a:xfrm>
        </p:grpSpPr>
        <p:grpSp>
          <p:nvGrpSpPr>
            <p:cNvPr id="387" name="Physical data center"/>
            <p:cNvGrpSpPr/>
            <p:nvPr/>
          </p:nvGrpSpPr>
          <p:grpSpPr>
            <a:xfrm>
              <a:off x="76118" y="6644629"/>
              <a:ext cx="3210555" cy="766026"/>
              <a:chOff x="-1" y="-1"/>
              <a:chExt cx="3210554" cy="766025"/>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86" name="Physical data center"/>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data center</a:t>
                </a:r>
              </a:p>
            </p:txBody>
          </p:sp>
        </p:grpSp>
        <p:grpSp>
          <p:nvGrpSpPr>
            <p:cNvPr id="390" name="Network"/>
            <p:cNvGrpSpPr/>
            <p:nvPr/>
          </p:nvGrpSpPr>
          <p:grpSpPr>
            <a:xfrm>
              <a:off x="76118" y="5691214"/>
              <a:ext cx="3210555" cy="766026"/>
              <a:chOff x="-1" y="-1"/>
              <a:chExt cx="3210554" cy="766025"/>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89" name="Network"/>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Network</a:t>
                </a:r>
              </a:p>
            </p:txBody>
          </p:sp>
        </p:grpSp>
        <p:grpSp>
          <p:nvGrpSpPr>
            <p:cNvPr id="393" name="Storage"/>
            <p:cNvGrpSpPr/>
            <p:nvPr/>
          </p:nvGrpSpPr>
          <p:grpSpPr>
            <a:xfrm>
              <a:off x="76118" y="4737800"/>
              <a:ext cx="3210555" cy="766026"/>
              <a:chOff x="-1" y="-1"/>
              <a:chExt cx="3210554" cy="766025"/>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92" name="Storage"/>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Storage</a:t>
                </a:r>
              </a:p>
            </p:txBody>
          </p:sp>
        </p:grpSp>
        <p:grpSp>
          <p:nvGrpSpPr>
            <p:cNvPr id="396" name="Physical Server"/>
            <p:cNvGrpSpPr/>
            <p:nvPr/>
          </p:nvGrpSpPr>
          <p:grpSpPr>
            <a:xfrm>
              <a:off x="76118" y="3784386"/>
              <a:ext cx="3210555" cy="766026"/>
              <a:chOff x="-1" y="-1"/>
              <a:chExt cx="3210554" cy="766025"/>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95" name="Physical Server"/>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Server</a:t>
                </a:r>
              </a:p>
            </p:txBody>
          </p:sp>
        </p:grpSp>
        <p:grpSp>
          <p:nvGrpSpPr>
            <p:cNvPr id="399" name="Operating System"/>
            <p:cNvGrpSpPr/>
            <p:nvPr/>
          </p:nvGrpSpPr>
          <p:grpSpPr>
            <a:xfrm>
              <a:off x="76118" y="1906829"/>
              <a:ext cx="3210555" cy="766026"/>
              <a:chOff x="-1" y="-1"/>
              <a:chExt cx="3210554" cy="766025"/>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98" name="Operating System"/>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Operating System</a:t>
                </a:r>
              </a:p>
            </p:txBody>
          </p:sp>
        </p:grpSp>
        <p:grpSp>
          <p:nvGrpSpPr>
            <p:cNvPr id="402" name="Middleware"/>
            <p:cNvGrpSpPr/>
            <p:nvPr/>
          </p:nvGrpSpPr>
          <p:grpSpPr>
            <a:xfrm>
              <a:off x="76118" y="953414"/>
              <a:ext cx="3210555" cy="766026"/>
              <a:chOff x="-1" y="-1"/>
              <a:chExt cx="3210554" cy="766025"/>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401" name="Middleware"/>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Middleware</a:t>
                </a:r>
              </a:p>
            </p:txBody>
          </p:sp>
        </p:grpSp>
        <p:grpSp>
          <p:nvGrpSpPr>
            <p:cNvPr id="405" name="Application"/>
            <p:cNvGrpSpPr/>
            <p:nvPr/>
          </p:nvGrpSpPr>
          <p:grpSpPr>
            <a:xfrm>
              <a:off x="76118" y="-1"/>
              <a:ext cx="3210555" cy="766026"/>
              <a:chOff x="-1" y="-1"/>
              <a:chExt cx="3210554" cy="766025"/>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404" name="Application"/>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Application</a:t>
                </a:r>
              </a:p>
            </p:txBody>
          </p:sp>
        </p:grpSp>
        <p:grpSp>
          <p:nvGrpSpPr>
            <p:cNvPr id="408" name="Virtualization"/>
            <p:cNvGrpSpPr/>
            <p:nvPr/>
          </p:nvGrpSpPr>
          <p:grpSpPr>
            <a:xfrm>
              <a:off x="76118" y="2860244"/>
              <a:ext cx="3210555" cy="766026"/>
              <a:chOff x="-1" y="-1"/>
              <a:chExt cx="3210554" cy="766025"/>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407" name="Virtualization"/>
              <p:cNvSpPr txBox="1"/>
              <p:nvPr/>
            </p:nvSpPr>
            <p:spPr>
              <a:xfrm>
                <a:off x="-1" y="149712"/>
                <a:ext cx="3210554" cy="466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Virtualization</a:t>
                </a:r>
              </a:p>
            </p:txBody>
          </p:sp>
        </p:grpSp>
        <p:sp>
          <p:nvSpPr>
            <p:cNvPr id="409" name="SaaS"/>
            <p:cNvSpPr/>
            <p:nvPr/>
          </p:nvSpPr>
          <p:spPr>
            <a:xfrm>
              <a:off x="0" y="7779052"/>
              <a:ext cx="3362793" cy="49703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6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SaaS</a:t>
              </a:r>
            </a:p>
          </p:txBody>
        </p:sp>
      </p:grpSp>
      <p:sp>
        <p:nvSpPr>
          <p:cNvPr id="5" name="Text Placeholder 4">
            <a:extLst>
              <a:ext uri="{FF2B5EF4-FFF2-40B4-BE49-F238E27FC236}">
                <a16:creationId xmlns:a16="http://schemas.microsoft.com/office/drawing/2014/main" id="{C0FA7232-F829-63E7-73BA-735F56174D7D}"/>
              </a:ext>
            </a:extLst>
          </p:cNvPr>
          <p:cNvSpPr>
            <a:spLocks noGrp="1"/>
          </p:cNvSpPr>
          <p:nvPr>
            <p:ph type="body" idx="1"/>
          </p:nvPr>
        </p:nvSpPr>
        <p:spPr>
          <a:xfrm>
            <a:off x="838200" y="1500160"/>
            <a:ext cx="3234789" cy="4351339"/>
          </a:xfrm>
        </p:spPr>
        <p:txBody>
          <a:bodyPr>
            <a:normAutofit fontScale="92500"/>
          </a:bodyPr>
          <a:lstStyle/>
          <a:p>
            <a:r>
              <a:rPr lang="en-US" dirty="0"/>
              <a:t>Vendor manages different levels of the stack, achieving economies of scale</a:t>
            </a:r>
          </a:p>
          <a:p>
            <a:r>
              <a:rPr lang="en-US" dirty="0"/>
              <a:t>When would you choose one over the other?</a:t>
            </a:r>
          </a:p>
          <a:p>
            <a:r>
              <a:rPr lang="en-US" dirty="0"/>
              <a:t>Explore some options at </a:t>
            </a:r>
            <a:r>
              <a:rPr lang="en-US" dirty="0">
                <a:hlinkClick r:id="rId3"/>
              </a:rPr>
              <a:t>https://comparecloud.in/</a:t>
            </a:r>
            <a:r>
              <a:rPr lang="en-US" dirty="0"/>
              <a:t> </a:t>
            </a:r>
          </a:p>
          <a:p>
            <a:endParaRPr lang="en-US" dirty="0"/>
          </a:p>
          <a:p>
            <a:endParaRPr lang="en-US" dirty="0"/>
          </a:p>
        </p:txBody>
      </p:sp>
      <p:sp>
        <p:nvSpPr>
          <p:cNvPr id="6" name="Self-managed">
            <a:extLst>
              <a:ext uri="{FF2B5EF4-FFF2-40B4-BE49-F238E27FC236}">
                <a16:creationId xmlns:a16="http://schemas.microsoft.com/office/drawing/2014/main" id="{D241E2A1-41CD-951D-FC23-D7680B968493}"/>
              </a:ext>
            </a:extLst>
          </p:cNvPr>
          <p:cNvSpPr txBox="1"/>
          <p:nvPr/>
        </p:nvSpPr>
        <p:spPr>
          <a:xfrm>
            <a:off x="4684000" y="6289168"/>
            <a:ext cx="1630637" cy="259045"/>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ctr" defTabSz="2438337">
              <a:defRPr sz="2700" i="1">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350" b="0" i="1" u="none" strike="noStrike" kern="1200" cap="none" spc="0" normalizeH="0" baseline="0" noProof="0" dirty="0">
                <a:ln>
                  <a:noFill/>
                </a:ln>
                <a:solidFill>
                  <a:prstClr val="black"/>
                </a:solidFill>
                <a:effectLst/>
                <a:uLnTx/>
                <a:uFillTx/>
                <a:latin typeface="Helvetica Neue"/>
                <a:ea typeface="Helvetica Neue"/>
                <a:cs typeface="Helvetica Neue"/>
                <a:sym typeface="Helvetica Neue"/>
              </a:rPr>
              <a:t>Self-managed</a:t>
            </a:r>
          </a:p>
        </p:txBody>
      </p:sp>
      <p:grpSp>
        <p:nvGrpSpPr>
          <p:cNvPr id="7" name="Group">
            <a:extLst>
              <a:ext uri="{FF2B5EF4-FFF2-40B4-BE49-F238E27FC236}">
                <a16:creationId xmlns:a16="http://schemas.microsoft.com/office/drawing/2014/main" id="{31F9CF9C-7B8B-9F27-8F7C-7B4A6D3F593F}"/>
              </a:ext>
            </a:extLst>
          </p:cNvPr>
          <p:cNvGrpSpPr/>
          <p:nvPr/>
        </p:nvGrpSpPr>
        <p:grpSpPr>
          <a:xfrm>
            <a:off x="4671299" y="1819766"/>
            <a:ext cx="1681397" cy="4219336"/>
            <a:chOff x="0" y="-1"/>
            <a:chExt cx="3362793" cy="8438670"/>
          </a:xfrm>
        </p:grpSpPr>
        <p:grpSp>
          <p:nvGrpSpPr>
            <p:cNvPr id="8" name="Physical data center">
              <a:extLst>
                <a:ext uri="{FF2B5EF4-FFF2-40B4-BE49-F238E27FC236}">
                  <a16:creationId xmlns:a16="http://schemas.microsoft.com/office/drawing/2014/main" id="{D1040FF5-8655-0F73-B158-D2ACF3CED348}"/>
                </a:ext>
              </a:extLst>
            </p:cNvPr>
            <p:cNvGrpSpPr/>
            <p:nvPr/>
          </p:nvGrpSpPr>
          <p:grpSpPr>
            <a:xfrm>
              <a:off x="76118" y="6648286"/>
              <a:ext cx="3210555" cy="766026"/>
              <a:chOff x="-1" y="-1"/>
              <a:chExt cx="3210554" cy="766025"/>
            </a:xfrm>
          </p:grpSpPr>
          <p:sp>
            <p:nvSpPr>
              <p:cNvPr id="31" name="Rectangle">
                <a:extLst>
                  <a:ext uri="{FF2B5EF4-FFF2-40B4-BE49-F238E27FC236}">
                    <a16:creationId xmlns:a16="http://schemas.microsoft.com/office/drawing/2014/main" id="{7DE2B210-B5B5-37C4-A9B6-9976502E3755}"/>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2" name="Physical data center">
                <a:extLst>
                  <a:ext uri="{FF2B5EF4-FFF2-40B4-BE49-F238E27FC236}">
                    <a16:creationId xmlns:a16="http://schemas.microsoft.com/office/drawing/2014/main" id="{0C3D2050-9E83-A99B-ACF4-463676DED800}"/>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data center</a:t>
                </a:r>
              </a:p>
            </p:txBody>
          </p:sp>
        </p:grpSp>
        <p:grpSp>
          <p:nvGrpSpPr>
            <p:cNvPr id="9" name="Network">
              <a:extLst>
                <a:ext uri="{FF2B5EF4-FFF2-40B4-BE49-F238E27FC236}">
                  <a16:creationId xmlns:a16="http://schemas.microsoft.com/office/drawing/2014/main" id="{A4C27095-BA67-8857-49BF-4101653FD595}"/>
                </a:ext>
              </a:extLst>
            </p:cNvPr>
            <p:cNvGrpSpPr/>
            <p:nvPr/>
          </p:nvGrpSpPr>
          <p:grpSpPr>
            <a:xfrm>
              <a:off x="76118" y="5698532"/>
              <a:ext cx="3210555" cy="766026"/>
              <a:chOff x="-1" y="-1"/>
              <a:chExt cx="3210554" cy="766025"/>
            </a:xfrm>
          </p:grpSpPr>
          <p:sp>
            <p:nvSpPr>
              <p:cNvPr id="29" name="Rectangle">
                <a:extLst>
                  <a:ext uri="{FF2B5EF4-FFF2-40B4-BE49-F238E27FC236}">
                    <a16:creationId xmlns:a16="http://schemas.microsoft.com/office/drawing/2014/main" id="{FC534D81-AA34-35E4-381B-B21CEB473710}"/>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30" name="Network">
                <a:extLst>
                  <a:ext uri="{FF2B5EF4-FFF2-40B4-BE49-F238E27FC236}">
                    <a16:creationId xmlns:a16="http://schemas.microsoft.com/office/drawing/2014/main" id="{4470441B-14B9-BD33-A536-FDE9C8529DC1}"/>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Helvetica Neue"/>
                    <a:ea typeface="Helvetica Neue"/>
                    <a:cs typeface="Helvetica Neue"/>
                    <a:sym typeface="Helvetica Neue"/>
                  </a:rPr>
                  <a:t>Network</a:t>
                </a:r>
              </a:p>
            </p:txBody>
          </p:sp>
        </p:grpSp>
        <p:grpSp>
          <p:nvGrpSpPr>
            <p:cNvPr id="10" name="Storage">
              <a:extLst>
                <a:ext uri="{FF2B5EF4-FFF2-40B4-BE49-F238E27FC236}">
                  <a16:creationId xmlns:a16="http://schemas.microsoft.com/office/drawing/2014/main" id="{EAC8358A-3050-89F2-9E40-CA2A2AB10C98}"/>
                </a:ext>
              </a:extLst>
            </p:cNvPr>
            <p:cNvGrpSpPr/>
            <p:nvPr/>
          </p:nvGrpSpPr>
          <p:grpSpPr>
            <a:xfrm>
              <a:off x="76118" y="4748775"/>
              <a:ext cx="3210555" cy="766027"/>
              <a:chOff x="-1" y="-1"/>
              <a:chExt cx="3210554" cy="766026"/>
            </a:xfrm>
          </p:grpSpPr>
          <p:sp>
            <p:nvSpPr>
              <p:cNvPr id="27" name="Rectangle">
                <a:extLst>
                  <a:ext uri="{FF2B5EF4-FFF2-40B4-BE49-F238E27FC236}">
                    <a16:creationId xmlns:a16="http://schemas.microsoft.com/office/drawing/2014/main" id="{10767639-4854-F24D-2713-2A9B5782E8E2}"/>
                  </a:ext>
                </a:extLst>
              </p:cNvPr>
              <p:cNvSpPr/>
              <p:nvPr/>
            </p:nvSpPr>
            <p:spPr>
              <a:xfrm>
                <a:off x="-1" y="-1"/>
                <a:ext cx="3210554" cy="766026"/>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28" name="Storage">
                <a:extLst>
                  <a:ext uri="{FF2B5EF4-FFF2-40B4-BE49-F238E27FC236}">
                    <a16:creationId xmlns:a16="http://schemas.microsoft.com/office/drawing/2014/main" id="{1B2A3E50-8217-4CFB-E1A0-D240141187F4}"/>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Storage</a:t>
                </a:r>
              </a:p>
            </p:txBody>
          </p:sp>
        </p:grpSp>
        <p:grpSp>
          <p:nvGrpSpPr>
            <p:cNvPr id="11" name="Physical Server">
              <a:extLst>
                <a:ext uri="{FF2B5EF4-FFF2-40B4-BE49-F238E27FC236}">
                  <a16:creationId xmlns:a16="http://schemas.microsoft.com/office/drawing/2014/main" id="{BE79F167-EA90-2DC2-0E86-967C7C523122}"/>
                </a:ext>
              </a:extLst>
            </p:cNvPr>
            <p:cNvGrpSpPr/>
            <p:nvPr/>
          </p:nvGrpSpPr>
          <p:grpSpPr>
            <a:xfrm>
              <a:off x="76118" y="3799020"/>
              <a:ext cx="3210555" cy="766026"/>
              <a:chOff x="-1" y="-1"/>
              <a:chExt cx="3210554" cy="766025"/>
            </a:xfrm>
          </p:grpSpPr>
          <p:sp>
            <p:nvSpPr>
              <p:cNvPr id="25" name="Rectangle">
                <a:extLst>
                  <a:ext uri="{FF2B5EF4-FFF2-40B4-BE49-F238E27FC236}">
                    <a16:creationId xmlns:a16="http://schemas.microsoft.com/office/drawing/2014/main" id="{44387634-308F-C5C8-AA9A-C306BB1208DB}"/>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26" name="Physical Server">
                <a:extLst>
                  <a:ext uri="{FF2B5EF4-FFF2-40B4-BE49-F238E27FC236}">
                    <a16:creationId xmlns:a16="http://schemas.microsoft.com/office/drawing/2014/main" id="{6CFE9005-8579-1D72-25F4-0BD2227A13AC}"/>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Server</a:t>
                </a:r>
              </a:p>
            </p:txBody>
          </p:sp>
        </p:grpSp>
        <p:grpSp>
          <p:nvGrpSpPr>
            <p:cNvPr id="12" name="Operating System">
              <a:extLst>
                <a:ext uri="{FF2B5EF4-FFF2-40B4-BE49-F238E27FC236}">
                  <a16:creationId xmlns:a16="http://schemas.microsoft.com/office/drawing/2014/main" id="{F7597312-D16A-59C9-8BBD-07483DE76B1B}"/>
                </a:ext>
              </a:extLst>
            </p:cNvPr>
            <p:cNvGrpSpPr/>
            <p:nvPr/>
          </p:nvGrpSpPr>
          <p:grpSpPr>
            <a:xfrm>
              <a:off x="76118" y="1899510"/>
              <a:ext cx="3210555" cy="766026"/>
              <a:chOff x="-1" y="-1"/>
              <a:chExt cx="3210554" cy="766025"/>
            </a:xfrm>
          </p:grpSpPr>
          <p:sp>
            <p:nvSpPr>
              <p:cNvPr id="23" name="Rectangle">
                <a:extLst>
                  <a:ext uri="{FF2B5EF4-FFF2-40B4-BE49-F238E27FC236}">
                    <a16:creationId xmlns:a16="http://schemas.microsoft.com/office/drawing/2014/main" id="{5AF9CF77-9F82-232D-3C4C-1A2291C35060}"/>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24" name="Operating System">
                <a:extLst>
                  <a:ext uri="{FF2B5EF4-FFF2-40B4-BE49-F238E27FC236}">
                    <a16:creationId xmlns:a16="http://schemas.microsoft.com/office/drawing/2014/main" id="{21AE809A-111A-E302-A950-7911EC64A61B}"/>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Operating System</a:t>
                </a:r>
              </a:p>
            </p:txBody>
          </p:sp>
        </p:grpSp>
        <p:grpSp>
          <p:nvGrpSpPr>
            <p:cNvPr id="13" name="Middleware">
              <a:extLst>
                <a:ext uri="{FF2B5EF4-FFF2-40B4-BE49-F238E27FC236}">
                  <a16:creationId xmlns:a16="http://schemas.microsoft.com/office/drawing/2014/main" id="{7D3C250E-F07D-DDD3-441E-1633477AAA8D}"/>
                </a:ext>
              </a:extLst>
            </p:cNvPr>
            <p:cNvGrpSpPr/>
            <p:nvPr/>
          </p:nvGrpSpPr>
          <p:grpSpPr>
            <a:xfrm>
              <a:off x="76118" y="949754"/>
              <a:ext cx="3210555" cy="766026"/>
              <a:chOff x="-1" y="-1"/>
              <a:chExt cx="3210554" cy="766025"/>
            </a:xfrm>
          </p:grpSpPr>
          <p:sp>
            <p:nvSpPr>
              <p:cNvPr id="21" name="Rectangle">
                <a:extLst>
                  <a:ext uri="{FF2B5EF4-FFF2-40B4-BE49-F238E27FC236}">
                    <a16:creationId xmlns:a16="http://schemas.microsoft.com/office/drawing/2014/main" id="{0B09179B-C2B8-810C-FEBC-C5290EC68E5E}"/>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22" name="Middleware">
                <a:extLst>
                  <a:ext uri="{FF2B5EF4-FFF2-40B4-BE49-F238E27FC236}">
                    <a16:creationId xmlns:a16="http://schemas.microsoft.com/office/drawing/2014/main" id="{34D218FB-4013-8090-BED2-C23217E4401D}"/>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Middleware</a:t>
                </a:r>
              </a:p>
            </p:txBody>
          </p:sp>
        </p:grpSp>
        <p:grpSp>
          <p:nvGrpSpPr>
            <p:cNvPr id="14" name="Application">
              <a:extLst>
                <a:ext uri="{FF2B5EF4-FFF2-40B4-BE49-F238E27FC236}">
                  <a16:creationId xmlns:a16="http://schemas.microsoft.com/office/drawing/2014/main" id="{6FC02D5E-4F94-71AE-9767-1208BC55E686}"/>
                </a:ext>
              </a:extLst>
            </p:cNvPr>
            <p:cNvGrpSpPr/>
            <p:nvPr/>
          </p:nvGrpSpPr>
          <p:grpSpPr>
            <a:xfrm>
              <a:off x="76118" y="-1"/>
              <a:ext cx="3210555" cy="766026"/>
              <a:chOff x="-1" y="-1"/>
              <a:chExt cx="3210554" cy="766025"/>
            </a:xfrm>
          </p:grpSpPr>
          <p:sp>
            <p:nvSpPr>
              <p:cNvPr id="19" name="Rectangle">
                <a:extLst>
                  <a:ext uri="{FF2B5EF4-FFF2-40B4-BE49-F238E27FC236}">
                    <a16:creationId xmlns:a16="http://schemas.microsoft.com/office/drawing/2014/main" id="{9EDC93B8-7A12-449E-6B51-ACBBC58F38B7}"/>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20" name="Application">
                <a:extLst>
                  <a:ext uri="{FF2B5EF4-FFF2-40B4-BE49-F238E27FC236}">
                    <a16:creationId xmlns:a16="http://schemas.microsoft.com/office/drawing/2014/main" id="{BE17825E-839A-E5A6-09D2-F0931846DB59}"/>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Application</a:t>
                </a:r>
              </a:p>
            </p:txBody>
          </p:sp>
        </p:grpSp>
        <p:sp>
          <p:nvSpPr>
            <p:cNvPr id="15" name="Traditional, on-premises computing">
              <a:extLst>
                <a:ext uri="{FF2B5EF4-FFF2-40B4-BE49-F238E27FC236}">
                  <a16:creationId xmlns:a16="http://schemas.microsoft.com/office/drawing/2014/main" id="{8BDC9703-6FE7-0A60-E546-BA8076A2E55C}"/>
                </a:ext>
              </a:extLst>
            </p:cNvPr>
            <p:cNvSpPr/>
            <p:nvPr/>
          </p:nvSpPr>
          <p:spPr>
            <a:xfrm>
              <a:off x="0" y="7535857"/>
              <a:ext cx="3362793" cy="90281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6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Traditional, on-premises computing</a:t>
              </a:r>
            </a:p>
          </p:txBody>
        </p:sp>
        <p:grpSp>
          <p:nvGrpSpPr>
            <p:cNvPr id="16" name="Virtualization">
              <a:extLst>
                <a:ext uri="{FF2B5EF4-FFF2-40B4-BE49-F238E27FC236}">
                  <a16:creationId xmlns:a16="http://schemas.microsoft.com/office/drawing/2014/main" id="{310C342C-FDEE-B74C-4696-B51524EDFD7A}"/>
                </a:ext>
              </a:extLst>
            </p:cNvPr>
            <p:cNvGrpSpPr/>
            <p:nvPr/>
          </p:nvGrpSpPr>
          <p:grpSpPr>
            <a:xfrm>
              <a:off x="76118" y="2849265"/>
              <a:ext cx="3210555" cy="766026"/>
              <a:chOff x="-1" y="-1"/>
              <a:chExt cx="3210554" cy="766025"/>
            </a:xfrm>
          </p:grpSpPr>
          <p:sp>
            <p:nvSpPr>
              <p:cNvPr id="17" name="Rectangle">
                <a:extLst>
                  <a:ext uri="{FF2B5EF4-FFF2-40B4-BE49-F238E27FC236}">
                    <a16:creationId xmlns:a16="http://schemas.microsoft.com/office/drawing/2014/main" id="{A10D939D-EE2E-34D1-810D-9E648F16204A}"/>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18" name="Virtualization">
                <a:extLst>
                  <a:ext uri="{FF2B5EF4-FFF2-40B4-BE49-F238E27FC236}">
                    <a16:creationId xmlns:a16="http://schemas.microsoft.com/office/drawing/2014/main" id="{ABCDA61C-72A5-8AB3-6852-C4DDE5384C05}"/>
                  </a:ext>
                </a:extLst>
              </p:cNvPr>
              <p:cNvSpPr txBox="1"/>
              <p:nvPr/>
            </p:nvSpPr>
            <p:spPr>
              <a:xfrm>
                <a:off x="-1" y="147051"/>
                <a:ext cx="3210554" cy="47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Virtualization</a:t>
                </a:r>
              </a:p>
            </p:txBody>
          </p:sp>
        </p:grpSp>
      </p:grpSp>
      <p:grpSp>
        <p:nvGrpSpPr>
          <p:cNvPr id="33" name="Group">
            <a:extLst>
              <a:ext uri="{FF2B5EF4-FFF2-40B4-BE49-F238E27FC236}">
                <a16:creationId xmlns:a16="http://schemas.microsoft.com/office/drawing/2014/main" id="{E1AC5474-87A5-0AB4-6576-FAA8237760C5}"/>
              </a:ext>
            </a:extLst>
          </p:cNvPr>
          <p:cNvGrpSpPr/>
          <p:nvPr/>
        </p:nvGrpSpPr>
        <p:grpSpPr>
          <a:xfrm>
            <a:off x="8119012" y="1799089"/>
            <a:ext cx="1747689" cy="4178085"/>
            <a:chOff x="0" y="-1"/>
            <a:chExt cx="3362793" cy="8231198"/>
          </a:xfrm>
        </p:grpSpPr>
        <p:grpSp>
          <p:nvGrpSpPr>
            <p:cNvPr id="34" name="Physical data center">
              <a:extLst>
                <a:ext uri="{FF2B5EF4-FFF2-40B4-BE49-F238E27FC236}">
                  <a16:creationId xmlns:a16="http://schemas.microsoft.com/office/drawing/2014/main" id="{39AA68A0-7511-FC6B-37F2-273C05D13C74}"/>
                </a:ext>
              </a:extLst>
            </p:cNvPr>
            <p:cNvGrpSpPr/>
            <p:nvPr/>
          </p:nvGrpSpPr>
          <p:grpSpPr>
            <a:xfrm>
              <a:off x="76118" y="6644627"/>
              <a:ext cx="3210555" cy="766026"/>
              <a:chOff x="-1" y="-1"/>
              <a:chExt cx="3210554" cy="766025"/>
            </a:xfrm>
          </p:grpSpPr>
          <p:sp>
            <p:nvSpPr>
              <p:cNvPr id="57" name="Rectangle">
                <a:extLst>
                  <a:ext uri="{FF2B5EF4-FFF2-40B4-BE49-F238E27FC236}">
                    <a16:creationId xmlns:a16="http://schemas.microsoft.com/office/drawing/2014/main" id="{B856665A-820B-0320-B9E1-6EAA731F1E7C}"/>
                  </a:ext>
                </a:extLst>
              </p:cNvPr>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58" name="Physical data center">
                <a:extLst>
                  <a:ext uri="{FF2B5EF4-FFF2-40B4-BE49-F238E27FC236}">
                    <a16:creationId xmlns:a16="http://schemas.microsoft.com/office/drawing/2014/main" id="{E0E9DB3B-1E58-5DF0-794E-BAF597E9AD42}"/>
                  </a:ext>
                </a:extLst>
              </p:cNvPr>
              <p:cNvSpPr txBox="1"/>
              <p:nvPr/>
            </p:nvSpPr>
            <p:spPr>
              <a:xfrm>
                <a:off x="-1" y="150581"/>
                <a:ext cx="3210554" cy="4648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data center</a:t>
                </a:r>
              </a:p>
            </p:txBody>
          </p:sp>
        </p:grpSp>
        <p:grpSp>
          <p:nvGrpSpPr>
            <p:cNvPr id="35" name="Network">
              <a:extLst>
                <a:ext uri="{FF2B5EF4-FFF2-40B4-BE49-F238E27FC236}">
                  <a16:creationId xmlns:a16="http://schemas.microsoft.com/office/drawing/2014/main" id="{A844098C-731D-3E52-2973-96340C3BC35F}"/>
                </a:ext>
              </a:extLst>
            </p:cNvPr>
            <p:cNvGrpSpPr/>
            <p:nvPr/>
          </p:nvGrpSpPr>
          <p:grpSpPr>
            <a:xfrm>
              <a:off x="76118" y="5691214"/>
              <a:ext cx="3210555" cy="766026"/>
              <a:chOff x="-1" y="-1"/>
              <a:chExt cx="3210554" cy="766025"/>
            </a:xfrm>
          </p:grpSpPr>
          <p:sp>
            <p:nvSpPr>
              <p:cNvPr id="55" name="Rectangle">
                <a:extLst>
                  <a:ext uri="{FF2B5EF4-FFF2-40B4-BE49-F238E27FC236}">
                    <a16:creationId xmlns:a16="http://schemas.microsoft.com/office/drawing/2014/main" id="{4075B309-DC55-B732-3924-C6689C71193C}"/>
                  </a:ext>
                </a:extLst>
              </p:cNvPr>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56" name="Network">
                <a:extLst>
                  <a:ext uri="{FF2B5EF4-FFF2-40B4-BE49-F238E27FC236}">
                    <a16:creationId xmlns:a16="http://schemas.microsoft.com/office/drawing/2014/main" id="{E54A4946-C393-66E7-F155-3CF9FAA6F5B6}"/>
                  </a:ext>
                </a:extLst>
              </p:cNvPr>
              <p:cNvSpPr txBox="1"/>
              <p:nvPr/>
            </p:nvSpPr>
            <p:spPr>
              <a:xfrm>
                <a:off x="-1" y="150581"/>
                <a:ext cx="3210554" cy="4648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Network</a:t>
                </a:r>
              </a:p>
            </p:txBody>
          </p:sp>
        </p:grpSp>
        <p:grpSp>
          <p:nvGrpSpPr>
            <p:cNvPr id="36" name="Storage">
              <a:extLst>
                <a:ext uri="{FF2B5EF4-FFF2-40B4-BE49-F238E27FC236}">
                  <a16:creationId xmlns:a16="http://schemas.microsoft.com/office/drawing/2014/main" id="{87B8B03F-A02A-C4F9-FF6F-E7435B97968F}"/>
                </a:ext>
              </a:extLst>
            </p:cNvPr>
            <p:cNvGrpSpPr/>
            <p:nvPr/>
          </p:nvGrpSpPr>
          <p:grpSpPr>
            <a:xfrm>
              <a:off x="76118" y="4737799"/>
              <a:ext cx="3210555" cy="766027"/>
              <a:chOff x="-1" y="-1"/>
              <a:chExt cx="3210554" cy="766026"/>
            </a:xfrm>
          </p:grpSpPr>
          <p:sp>
            <p:nvSpPr>
              <p:cNvPr id="53" name="Rectangle">
                <a:extLst>
                  <a:ext uri="{FF2B5EF4-FFF2-40B4-BE49-F238E27FC236}">
                    <a16:creationId xmlns:a16="http://schemas.microsoft.com/office/drawing/2014/main" id="{115C2510-E676-64C8-2782-9FEF9BFAEDD0}"/>
                  </a:ext>
                </a:extLst>
              </p:cNvPr>
              <p:cNvSpPr/>
              <p:nvPr/>
            </p:nvSpPr>
            <p:spPr>
              <a:xfrm>
                <a:off x="-1" y="-1"/>
                <a:ext cx="3210554" cy="766026"/>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54" name="Storage">
                <a:extLst>
                  <a:ext uri="{FF2B5EF4-FFF2-40B4-BE49-F238E27FC236}">
                    <a16:creationId xmlns:a16="http://schemas.microsoft.com/office/drawing/2014/main" id="{EFBAE9B7-0126-039D-3629-A9501607586F}"/>
                  </a:ext>
                </a:extLst>
              </p:cNvPr>
              <p:cNvSpPr txBox="1"/>
              <p:nvPr/>
            </p:nvSpPr>
            <p:spPr>
              <a:xfrm>
                <a:off x="-1" y="150580"/>
                <a:ext cx="3210554" cy="4648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Storage</a:t>
                </a:r>
              </a:p>
            </p:txBody>
          </p:sp>
        </p:grpSp>
        <p:grpSp>
          <p:nvGrpSpPr>
            <p:cNvPr id="37" name="Physical Server">
              <a:extLst>
                <a:ext uri="{FF2B5EF4-FFF2-40B4-BE49-F238E27FC236}">
                  <a16:creationId xmlns:a16="http://schemas.microsoft.com/office/drawing/2014/main" id="{F0351971-34F0-026B-8EE1-53D262331F3B}"/>
                </a:ext>
              </a:extLst>
            </p:cNvPr>
            <p:cNvGrpSpPr/>
            <p:nvPr/>
          </p:nvGrpSpPr>
          <p:grpSpPr>
            <a:xfrm>
              <a:off x="76118" y="3784385"/>
              <a:ext cx="3210555" cy="766027"/>
              <a:chOff x="-1" y="-1"/>
              <a:chExt cx="3210554" cy="766026"/>
            </a:xfrm>
          </p:grpSpPr>
          <p:sp>
            <p:nvSpPr>
              <p:cNvPr id="51" name="Rectangle">
                <a:extLst>
                  <a:ext uri="{FF2B5EF4-FFF2-40B4-BE49-F238E27FC236}">
                    <a16:creationId xmlns:a16="http://schemas.microsoft.com/office/drawing/2014/main" id="{DBA73006-A94E-081B-9EC7-CA973D39CE0E}"/>
                  </a:ext>
                </a:extLst>
              </p:cNvPr>
              <p:cNvSpPr/>
              <p:nvPr/>
            </p:nvSpPr>
            <p:spPr>
              <a:xfrm>
                <a:off x="-1" y="-1"/>
                <a:ext cx="3210554" cy="766026"/>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52" name="Physical Server">
                <a:extLst>
                  <a:ext uri="{FF2B5EF4-FFF2-40B4-BE49-F238E27FC236}">
                    <a16:creationId xmlns:a16="http://schemas.microsoft.com/office/drawing/2014/main" id="{4E371143-0C5E-DD23-F010-DB90EACAC8D5}"/>
                  </a:ext>
                </a:extLst>
              </p:cNvPr>
              <p:cNvSpPr txBox="1"/>
              <p:nvPr/>
            </p:nvSpPr>
            <p:spPr>
              <a:xfrm>
                <a:off x="-1" y="150580"/>
                <a:ext cx="3210554" cy="4648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Physical Server</a:t>
                </a:r>
              </a:p>
            </p:txBody>
          </p:sp>
        </p:grpSp>
        <p:grpSp>
          <p:nvGrpSpPr>
            <p:cNvPr id="38" name="Operating System">
              <a:extLst>
                <a:ext uri="{FF2B5EF4-FFF2-40B4-BE49-F238E27FC236}">
                  <a16:creationId xmlns:a16="http://schemas.microsoft.com/office/drawing/2014/main" id="{20E3F969-D1C0-BA15-94E7-FF830B123575}"/>
                </a:ext>
              </a:extLst>
            </p:cNvPr>
            <p:cNvGrpSpPr/>
            <p:nvPr/>
          </p:nvGrpSpPr>
          <p:grpSpPr>
            <a:xfrm>
              <a:off x="76118" y="1906829"/>
              <a:ext cx="3210555" cy="766026"/>
              <a:chOff x="-1" y="-1"/>
              <a:chExt cx="3210554" cy="766025"/>
            </a:xfrm>
          </p:grpSpPr>
          <p:sp>
            <p:nvSpPr>
              <p:cNvPr id="49" name="Rectangle">
                <a:extLst>
                  <a:ext uri="{FF2B5EF4-FFF2-40B4-BE49-F238E27FC236}">
                    <a16:creationId xmlns:a16="http://schemas.microsoft.com/office/drawing/2014/main" id="{775D3727-E495-5DAD-9FA2-AF8FD8CA0E2C}"/>
                  </a:ext>
                </a:extLst>
              </p:cNvPr>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50" name="Operating System">
                <a:extLst>
                  <a:ext uri="{FF2B5EF4-FFF2-40B4-BE49-F238E27FC236}">
                    <a16:creationId xmlns:a16="http://schemas.microsoft.com/office/drawing/2014/main" id="{63162EFA-E60A-320E-D385-CA08BE7F4591}"/>
                  </a:ext>
                </a:extLst>
              </p:cNvPr>
              <p:cNvSpPr txBox="1"/>
              <p:nvPr/>
            </p:nvSpPr>
            <p:spPr>
              <a:xfrm>
                <a:off x="-1" y="150581"/>
                <a:ext cx="3210554" cy="4648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Operating System</a:t>
                </a:r>
              </a:p>
            </p:txBody>
          </p:sp>
        </p:grpSp>
        <p:grpSp>
          <p:nvGrpSpPr>
            <p:cNvPr id="39" name="Middleware">
              <a:extLst>
                <a:ext uri="{FF2B5EF4-FFF2-40B4-BE49-F238E27FC236}">
                  <a16:creationId xmlns:a16="http://schemas.microsoft.com/office/drawing/2014/main" id="{5EA2643C-256C-B05F-37DF-8972DD49499B}"/>
                </a:ext>
              </a:extLst>
            </p:cNvPr>
            <p:cNvGrpSpPr/>
            <p:nvPr/>
          </p:nvGrpSpPr>
          <p:grpSpPr>
            <a:xfrm>
              <a:off x="76118" y="953414"/>
              <a:ext cx="3210555" cy="766026"/>
              <a:chOff x="-1" y="-1"/>
              <a:chExt cx="3210554" cy="766025"/>
            </a:xfrm>
          </p:grpSpPr>
          <p:sp>
            <p:nvSpPr>
              <p:cNvPr id="47" name="Rectangle">
                <a:extLst>
                  <a:ext uri="{FF2B5EF4-FFF2-40B4-BE49-F238E27FC236}">
                    <a16:creationId xmlns:a16="http://schemas.microsoft.com/office/drawing/2014/main" id="{6652619A-FAED-BC3D-428E-0F2CE24F2516}"/>
                  </a:ext>
                </a:extLst>
              </p:cNvPr>
              <p:cNvSpPr/>
              <p:nvPr/>
            </p:nvSpPr>
            <p:spPr>
              <a:xfrm>
                <a:off x="-1" y="-1"/>
                <a:ext cx="3210554" cy="766025"/>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48" name="Middleware">
                <a:extLst>
                  <a:ext uri="{FF2B5EF4-FFF2-40B4-BE49-F238E27FC236}">
                    <a16:creationId xmlns:a16="http://schemas.microsoft.com/office/drawing/2014/main" id="{BD5FE291-36F0-312D-1FEA-59CA8107E0D0}"/>
                  </a:ext>
                </a:extLst>
              </p:cNvPr>
              <p:cNvSpPr txBox="1"/>
              <p:nvPr/>
            </p:nvSpPr>
            <p:spPr>
              <a:xfrm>
                <a:off x="-1" y="150581"/>
                <a:ext cx="3210554" cy="4648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Middleware</a:t>
                </a:r>
              </a:p>
            </p:txBody>
          </p:sp>
        </p:grpSp>
        <p:grpSp>
          <p:nvGrpSpPr>
            <p:cNvPr id="40" name="Application">
              <a:extLst>
                <a:ext uri="{FF2B5EF4-FFF2-40B4-BE49-F238E27FC236}">
                  <a16:creationId xmlns:a16="http://schemas.microsoft.com/office/drawing/2014/main" id="{856854CB-90D4-C4B3-E307-81E284B2A7FD}"/>
                </a:ext>
              </a:extLst>
            </p:cNvPr>
            <p:cNvGrpSpPr/>
            <p:nvPr/>
          </p:nvGrpSpPr>
          <p:grpSpPr>
            <a:xfrm>
              <a:off x="76118" y="-1"/>
              <a:ext cx="3210555" cy="766026"/>
              <a:chOff x="-1" y="-1"/>
              <a:chExt cx="3210554" cy="766025"/>
            </a:xfrm>
          </p:grpSpPr>
          <p:sp>
            <p:nvSpPr>
              <p:cNvPr id="45" name="Rectangle">
                <a:extLst>
                  <a:ext uri="{FF2B5EF4-FFF2-40B4-BE49-F238E27FC236}">
                    <a16:creationId xmlns:a16="http://schemas.microsoft.com/office/drawing/2014/main" id="{86631396-E988-3712-1802-309A0A302F45}"/>
                  </a:ext>
                </a:extLst>
              </p:cNvPr>
              <p:cNvSpPr/>
              <p:nvPr/>
            </p:nvSpPr>
            <p:spPr>
              <a:xfrm>
                <a:off x="-1" y="-1"/>
                <a:ext cx="3210554" cy="766025"/>
              </a:xfrm>
              <a:prstGeom prst="rect">
                <a:avLst/>
              </a:prstGeom>
              <a:solidFill>
                <a:srgbClr val="DEA983"/>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46" name="Application">
                <a:extLst>
                  <a:ext uri="{FF2B5EF4-FFF2-40B4-BE49-F238E27FC236}">
                    <a16:creationId xmlns:a16="http://schemas.microsoft.com/office/drawing/2014/main" id="{3D9BDA25-EA60-1BEE-4154-CC7F7D750BEC}"/>
                  </a:ext>
                </a:extLst>
              </p:cNvPr>
              <p:cNvSpPr txBox="1"/>
              <p:nvPr/>
            </p:nvSpPr>
            <p:spPr>
              <a:xfrm>
                <a:off x="-1" y="150581"/>
                <a:ext cx="3210554" cy="4648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Application</a:t>
                </a:r>
              </a:p>
            </p:txBody>
          </p:sp>
        </p:grpSp>
        <p:grpSp>
          <p:nvGrpSpPr>
            <p:cNvPr id="41" name="Virtualization">
              <a:extLst>
                <a:ext uri="{FF2B5EF4-FFF2-40B4-BE49-F238E27FC236}">
                  <a16:creationId xmlns:a16="http://schemas.microsoft.com/office/drawing/2014/main" id="{6C3464E7-D84A-28A0-3251-47EA26FEEAB7}"/>
                </a:ext>
              </a:extLst>
            </p:cNvPr>
            <p:cNvGrpSpPr/>
            <p:nvPr/>
          </p:nvGrpSpPr>
          <p:grpSpPr>
            <a:xfrm>
              <a:off x="76118" y="2860243"/>
              <a:ext cx="3210555" cy="766027"/>
              <a:chOff x="-1" y="-1"/>
              <a:chExt cx="3210554" cy="766026"/>
            </a:xfrm>
          </p:grpSpPr>
          <p:sp>
            <p:nvSpPr>
              <p:cNvPr id="43" name="Rectangle">
                <a:extLst>
                  <a:ext uri="{FF2B5EF4-FFF2-40B4-BE49-F238E27FC236}">
                    <a16:creationId xmlns:a16="http://schemas.microsoft.com/office/drawing/2014/main" id="{C43AC6FB-98B3-F7CD-D1CF-01EB30A0CC64}"/>
                  </a:ext>
                </a:extLst>
              </p:cNvPr>
              <p:cNvSpPr/>
              <p:nvPr/>
            </p:nvSpPr>
            <p:spPr>
              <a:xfrm>
                <a:off x="-1" y="-1"/>
                <a:ext cx="3210554" cy="766026"/>
              </a:xfrm>
              <a:prstGeom prst="rect">
                <a:avLst/>
              </a:prstGeom>
              <a:solidFill>
                <a:srgbClr val="83D3D4"/>
              </a:solidFill>
              <a:ln w="12700" cap="flat">
                <a:noFill/>
                <a:miter lim="400000"/>
              </a:ln>
              <a:effectLst/>
            </p:spPr>
            <p:txBody>
              <a:bodyPr wrap="square" lIns="25400" tIns="25400" rIns="25400" bIns="25400"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latin typeface="Helvetica Neue"/>
                    <a:ea typeface="Helvetica Neue"/>
                    <a:cs typeface="Helvetica Neue"/>
                    <a:sym typeface="Helvetica Neue"/>
                  </a:defRPr>
                </a:pPr>
                <a:endPar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endParaRPr>
              </a:p>
            </p:txBody>
          </p:sp>
          <p:sp>
            <p:nvSpPr>
              <p:cNvPr id="44" name="Virtualization">
                <a:extLst>
                  <a:ext uri="{FF2B5EF4-FFF2-40B4-BE49-F238E27FC236}">
                    <a16:creationId xmlns:a16="http://schemas.microsoft.com/office/drawing/2014/main" id="{8740F9F0-547A-088A-A3C2-4927E8E632E0}"/>
                  </a:ext>
                </a:extLst>
              </p:cNvPr>
              <p:cNvSpPr txBox="1"/>
              <p:nvPr/>
            </p:nvSpPr>
            <p:spPr>
              <a:xfrm>
                <a:off x="-1" y="150580"/>
                <a:ext cx="3210554" cy="4648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4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Virtualization</a:t>
                </a:r>
              </a:p>
            </p:txBody>
          </p:sp>
        </p:grpSp>
        <p:sp>
          <p:nvSpPr>
            <p:cNvPr id="42" name="PaaS">
              <a:extLst>
                <a:ext uri="{FF2B5EF4-FFF2-40B4-BE49-F238E27FC236}">
                  <a16:creationId xmlns:a16="http://schemas.microsoft.com/office/drawing/2014/main" id="{CBFB5E4C-6090-B5C8-7F4B-C30028F99D05}"/>
                </a:ext>
              </a:extLst>
            </p:cNvPr>
            <p:cNvSpPr/>
            <p:nvPr/>
          </p:nvSpPr>
          <p:spPr>
            <a:xfrm>
              <a:off x="0" y="7736013"/>
              <a:ext cx="3362793" cy="49518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ctr" defTabSz="2438337">
                <a:defRPr sz="26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PaaS</a:t>
              </a:r>
            </a:p>
          </p:txBody>
        </p:sp>
      </p:grpSp>
    </p:spTree>
    <p:extLst>
      <p:ext uri="{BB962C8B-B14F-4D97-AF65-F5344CB8AC3E}">
        <p14:creationId xmlns:p14="http://schemas.microsoft.com/office/powerpoint/2010/main" val="142009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5FF64-3BBA-E06B-CA6F-7F5CA73A721F}"/>
            </a:ext>
          </a:extLst>
        </p:cNvPr>
        <p:cNvGrpSpPr/>
        <p:nvPr/>
      </p:nvGrpSpPr>
      <p:grpSpPr>
        <a:xfrm>
          <a:off x="0" y="0"/>
          <a:ext cx="0" cy="0"/>
          <a:chOff x="0" y="0"/>
          <a:chExt cx="0" cy="0"/>
        </a:xfrm>
      </p:grpSpPr>
      <p:sp>
        <p:nvSpPr>
          <p:cNvPr id="36" name="Learning Objectives for this Lesson">
            <a:extLst>
              <a:ext uri="{FF2B5EF4-FFF2-40B4-BE49-F238E27FC236}">
                <a16:creationId xmlns:a16="http://schemas.microsoft.com/office/drawing/2014/main" id="{823664FB-8013-AD15-F40A-F09F30F550BA}"/>
              </a:ext>
            </a:extLst>
          </p:cNvPr>
          <p:cNvSpPr txBox="1">
            <a:spLocks noGrp="1"/>
          </p:cNvSpPr>
          <p:nvPr>
            <p:ph type="title"/>
          </p:nvPr>
        </p:nvSpPr>
        <p:spPr>
          <a:xfrm>
            <a:off x="838200" y="18255"/>
            <a:ext cx="10515600" cy="1325563"/>
          </a:xfrm>
        </p:spPr>
        <p:txBody>
          <a:bodyPr/>
          <a:lstStyle/>
          <a:p>
            <a:r>
              <a:rPr lang="en-US" dirty="0"/>
              <a:t>Learning objectives for this lesson</a:t>
            </a:r>
          </a:p>
        </p:txBody>
      </p:sp>
      <p:sp>
        <p:nvSpPr>
          <p:cNvPr id="37" name="By the end of this lesson, you should be able to…">
            <a:extLst>
              <a:ext uri="{FF2B5EF4-FFF2-40B4-BE49-F238E27FC236}">
                <a16:creationId xmlns:a16="http://schemas.microsoft.com/office/drawing/2014/main" id="{E0FDB115-79F6-9E0A-7653-E9EE72820483}"/>
              </a:ext>
            </a:extLst>
          </p:cNvPr>
          <p:cNvSpPr txBox="1">
            <a:spLocks noGrp="1"/>
          </p:cNvSpPr>
          <p:nvPr>
            <p:ph idx="1"/>
          </p:nvPr>
        </p:nvSpPr>
        <p:spPr>
          <a:xfrm>
            <a:off x="838200" y="1500160"/>
            <a:ext cx="7887346" cy="4351338"/>
          </a:xfrm>
        </p:spPr>
        <p:txBody>
          <a:bodyPr>
            <a:normAutofit/>
          </a:bodyPr>
          <a:lstStyle/>
          <a:p>
            <a:r>
              <a:rPr lang="en-US" dirty="0"/>
              <a:t>By the end of this lesson, you should be able to…</a:t>
            </a:r>
          </a:p>
          <a:p>
            <a:pPr lvl="1"/>
            <a:r>
              <a:rPr lang="en-US" dirty="0"/>
              <a:t>Explain what “cloud” computing is and why it is important</a:t>
            </a:r>
          </a:p>
          <a:p>
            <a:pPr lvl="1"/>
            <a:r>
              <a:rPr lang="en-US" dirty="0"/>
              <a:t>Explain why shared infrastructure is important in cloud computing</a:t>
            </a:r>
          </a:p>
          <a:p>
            <a:pPr lvl="1"/>
            <a:r>
              <a:rPr lang="en-US" dirty="0"/>
              <a:t>Discuss trade-offs that you might consider for self or vendor-managed platforms</a:t>
            </a:r>
          </a:p>
        </p:txBody>
      </p:sp>
    </p:spTree>
    <p:extLst>
      <p:ext uri="{BB962C8B-B14F-4D97-AF65-F5344CB8AC3E}">
        <p14:creationId xmlns:p14="http://schemas.microsoft.com/office/powerpoint/2010/main" val="188017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xfrm>
            <a:off x="838200" y="18255"/>
            <a:ext cx="10515600" cy="1325563"/>
          </a:xfrm>
        </p:spPr>
        <p:txBody>
          <a:bodyPr/>
          <a:lstStyle/>
          <a:p>
            <a:r>
              <a:rPr lang="en-US" dirty="0"/>
              <a:t>Learning objectives for this lesson</a:t>
            </a:r>
          </a:p>
        </p:txBody>
      </p:sp>
      <p:sp>
        <p:nvSpPr>
          <p:cNvPr id="37" name="By the end of this lesson, you should be able to…"/>
          <p:cNvSpPr txBox="1">
            <a:spLocks noGrp="1"/>
          </p:cNvSpPr>
          <p:nvPr>
            <p:ph idx="1"/>
          </p:nvPr>
        </p:nvSpPr>
        <p:spPr>
          <a:xfrm>
            <a:off x="838200" y="1500160"/>
            <a:ext cx="7887346" cy="4351338"/>
          </a:xfrm>
        </p:spPr>
        <p:txBody>
          <a:bodyPr>
            <a:normAutofit/>
          </a:bodyPr>
          <a:lstStyle/>
          <a:p>
            <a:r>
              <a:rPr lang="en-US" dirty="0"/>
              <a:t>By the end of this lesson, you should be able to…</a:t>
            </a:r>
          </a:p>
          <a:p>
            <a:pPr lvl="1"/>
            <a:r>
              <a:rPr lang="en-US" dirty="0"/>
              <a:t>Explain what “cloud” computing is and why it is important</a:t>
            </a:r>
          </a:p>
          <a:p>
            <a:pPr lvl="1"/>
            <a:r>
              <a:rPr lang="en-US" dirty="0"/>
              <a:t>Explain why shared infrastructure is important in cloud computing</a:t>
            </a:r>
          </a:p>
          <a:p>
            <a:pPr lvl="1"/>
            <a:r>
              <a:rPr lang="en-US" dirty="0"/>
              <a:t>Discuss trade-offs that you might consider for self or vendor-managed platforms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0618-C870-ADE5-A4A0-77EA3CB01FC9}"/>
              </a:ext>
            </a:extLst>
          </p:cNvPr>
          <p:cNvSpPr>
            <a:spLocks noGrp="1"/>
          </p:cNvSpPr>
          <p:nvPr>
            <p:ph type="title"/>
          </p:nvPr>
        </p:nvSpPr>
        <p:spPr/>
        <p:txBody>
          <a:bodyPr/>
          <a:lstStyle/>
          <a:p>
            <a:r>
              <a:rPr lang="en-US" dirty="0"/>
              <a:t>Old school</a:t>
            </a:r>
          </a:p>
        </p:txBody>
      </p:sp>
      <p:sp>
        <p:nvSpPr>
          <p:cNvPr id="31" name="Content Placeholder 30">
            <a:extLst>
              <a:ext uri="{FF2B5EF4-FFF2-40B4-BE49-F238E27FC236}">
                <a16:creationId xmlns:a16="http://schemas.microsoft.com/office/drawing/2014/main" id="{6FA3BCDB-7D05-4424-22CC-330D5D73AA9A}"/>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Data centers were the original shared infrastructure </a:t>
            </a:r>
          </a:p>
          <a:p>
            <a:r>
              <a:rPr lang="en-US" dirty="0"/>
              <a:t>Save on physical costs (power, cooling, security)</a:t>
            </a:r>
          </a:p>
          <a:p>
            <a:r>
              <a:rPr lang="en-US" dirty="0"/>
              <a:t>More cost-effective reliable network connections</a:t>
            </a:r>
          </a:p>
        </p:txBody>
      </p:sp>
      <p:sp>
        <p:nvSpPr>
          <p:cNvPr id="4" name="Slide Number Placeholder 3">
            <a:extLst>
              <a:ext uri="{FF2B5EF4-FFF2-40B4-BE49-F238E27FC236}">
                <a16:creationId xmlns:a16="http://schemas.microsoft.com/office/drawing/2014/main" id="{CDDAAA4F-FC83-8608-9415-6EE251140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a:extLst>
              <a:ext uri="{FF2B5EF4-FFF2-40B4-BE49-F238E27FC236}">
                <a16:creationId xmlns:a16="http://schemas.microsoft.com/office/drawing/2014/main" id="{84EDB93C-F7B9-0BF8-1E85-DA2D373C688D}"/>
              </a:ext>
            </a:extLst>
          </p:cNvPr>
          <p:cNvGrpSpPr/>
          <p:nvPr/>
        </p:nvGrpSpPr>
        <p:grpSpPr>
          <a:xfrm>
            <a:off x="838200" y="1855541"/>
            <a:ext cx="2495222" cy="832551"/>
            <a:chOff x="250" y="-20"/>
            <a:chExt cx="4888951" cy="1631236"/>
          </a:xfrm>
        </p:grpSpPr>
        <p:pic>
          <p:nvPicPr>
            <p:cNvPr id="8" name="Image" descr="Image">
              <a:extLst>
                <a:ext uri="{FF2B5EF4-FFF2-40B4-BE49-F238E27FC236}">
                  <a16:creationId xmlns:a16="http://schemas.microsoft.com/office/drawing/2014/main" id="{C7DE56D3-449C-9286-86AA-4F9AEAC69B6A}"/>
                </a:ext>
              </a:extLst>
            </p:cNvPr>
            <p:cNvPicPr>
              <a:picLocks noChangeAspect="1"/>
            </p:cNvPicPr>
            <p:nvPr/>
          </p:nvPicPr>
          <p:blipFill>
            <a:blip r:embed="rId2"/>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9" name="Image" descr="Image">
              <a:extLst>
                <a:ext uri="{FF2B5EF4-FFF2-40B4-BE49-F238E27FC236}">
                  <a16:creationId xmlns:a16="http://schemas.microsoft.com/office/drawing/2014/main" id="{91D31E7C-A4A2-7F6C-D296-E3F95920651C}"/>
                </a:ext>
              </a:extLst>
            </p:cNvPr>
            <p:cNvPicPr>
              <a:picLocks noChangeAspect="1"/>
            </p:cNvPicPr>
            <p:nvPr/>
          </p:nvPicPr>
          <p:blipFill>
            <a:blip r:embed="rId2"/>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0" name="Image" descr="Image">
              <a:extLst>
                <a:ext uri="{FF2B5EF4-FFF2-40B4-BE49-F238E27FC236}">
                  <a16:creationId xmlns:a16="http://schemas.microsoft.com/office/drawing/2014/main" id="{64AC7340-2C04-A179-E5E4-A138C7E36A61}"/>
                </a:ext>
              </a:extLst>
            </p:cNvPr>
            <p:cNvPicPr>
              <a:picLocks noChangeAspect="1"/>
            </p:cNvPicPr>
            <p:nvPr/>
          </p:nvPicPr>
          <p:blipFill>
            <a:blip r:embed="rId2"/>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1" name="Image" descr="Image">
              <a:extLst>
                <a:ext uri="{FF2B5EF4-FFF2-40B4-BE49-F238E27FC236}">
                  <a16:creationId xmlns:a16="http://schemas.microsoft.com/office/drawing/2014/main" id="{8D9E6608-0A68-D348-8651-053E886A123C}"/>
                </a:ext>
              </a:extLst>
            </p:cNvPr>
            <p:cNvPicPr>
              <a:picLocks noChangeAspect="1"/>
            </p:cNvPicPr>
            <p:nvPr/>
          </p:nvPicPr>
          <p:blipFill>
            <a:blip r:embed="rId2"/>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sp>
        <p:nvSpPr>
          <p:cNvPr id="12" name="TextBox 11">
            <a:extLst>
              <a:ext uri="{FF2B5EF4-FFF2-40B4-BE49-F238E27FC236}">
                <a16:creationId xmlns:a16="http://schemas.microsoft.com/office/drawing/2014/main" id="{89EABC64-9E62-21C3-590C-B09F20E14F74}"/>
              </a:ext>
            </a:extLst>
          </p:cNvPr>
          <p:cNvSpPr txBox="1"/>
          <p:nvPr/>
        </p:nvSpPr>
        <p:spPr>
          <a:xfrm>
            <a:off x="838200" y="2688092"/>
            <a:ext cx="33422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My web server that I bought</a:t>
            </a:r>
          </a:p>
        </p:txBody>
      </p:sp>
      <p:sp>
        <p:nvSpPr>
          <p:cNvPr id="15" name="Cloud 14">
            <a:extLst>
              <a:ext uri="{FF2B5EF4-FFF2-40B4-BE49-F238E27FC236}">
                <a16:creationId xmlns:a16="http://schemas.microsoft.com/office/drawing/2014/main" id="{5F246CC9-71A4-F1E9-73BE-7121283FB0E9}"/>
              </a:ext>
            </a:extLst>
          </p:cNvPr>
          <p:cNvSpPr/>
          <p:nvPr/>
        </p:nvSpPr>
        <p:spPr>
          <a:xfrm>
            <a:off x="6096000" y="1804225"/>
            <a:ext cx="1947041" cy="101721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Internet</a:t>
            </a:r>
          </a:p>
        </p:txBody>
      </p:sp>
      <p:sp>
        <p:nvSpPr>
          <p:cNvPr id="19" name="Left-Right Arrow 18">
            <a:extLst>
              <a:ext uri="{FF2B5EF4-FFF2-40B4-BE49-F238E27FC236}">
                <a16:creationId xmlns:a16="http://schemas.microsoft.com/office/drawing/2014/main" id="{0C4FBC05-7F34-8697-F82A-006E611013C8}"/>
              </a:ext>
            </a:extLst>
          </p:cNvPr>
          <p:cNvSpPr/>
          <p:nvPr/>
        </p:nvSpPr>
        <p:spPr>
          <a:xfrm>
            <a:off x="3589284" y="1911060"/>
            <a:ext cx="2417380" cy="69440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Data center</a:t>
            </a:r>
          </a:p>
        </p:txBody>
      </p:sp>
      <p:sp>
        <p:nvSpPr>
          <p:cNvPr id="29" name="Left-Right Arrow 28">
            <a:extLst>
              <a:ext uri="{FF2B5EF4-FFF2-40B4-BE49-F238E27FC236}">
                <a16:creationId xmlns:a16="http://schemas.microsoft.com/office/drawing/2014/main" id="{4FCD594C-56DA-DDC9-3658-D3AB8E421F2E}"/>
              </a:ext>
            </a:extLst>
          </p:cNvPr>
          <p:cNvSpPr/>
          <p:nvPr/>
        </p:nvSpPr>
        <p:spPr>
          <a:xfrm>
            <a:off x="8155934" y="1884476"/>
            <a:ext cx="2301859" cy="69440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AOL?</a:t>
            </a:r>
          </a:p>
        </p:txBody>
      </p:sp>
      <p:sp>
        <p:nvSpPr>
          <p:cNvPr id="30" name="Smiley Face 29">
            <a:extLst>
              <a:ext uri="{FF2B5EF4-FFF2-40B4-BE49-F238E27FC236}">
                <a16:creationId xmlns:a16="http://schemas.microsoft.com/office/drawing/2014/main" id="{F848C0CB-F1DB-9B2A-A1CD-63161FCF478F}"/>
              </a:ext>
            </a:extLst>
          </p:cNvPr>
          <p:cNvSpPr/>
          <p:nvPr/>
        </p:nvSpPr>
        <p:spPr>
          <a:xfrm>
            <a:off x="10553433" y="1638526"/>
            <a:ext cx="1049566" cy="104956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user</a:t>
            </a:r>
          </a:p>
        </p:txBody>
      </p:sp>
    </p:spTree>
    <p:extLst>
      <p:ext uri="{BB962C8B-B14F-4D97-AF65-F5344CB8AC3E}">
        <p14:creationId xmlns:p14="http://schemas.microsoft.com/office/powerpoint/2010/main" val="233014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CF88-C817-F2CA-0280-E528BF312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33DCE-4C65-2C78-95F5-C817DC12EFF7}"/>
              </a:ext>
            </a:extLst>
          </p:cNvPr>
          <p:cNvSpPr>
            <a:spLocks noGrp="1"/>
          </p:cNvSpPr>
          <p:nvPr>
            <p:ph type="title"/>
          </p:nvPr>
        </p:nvSpPr>
        <p:spPr/>
        <p:txBody>
          <a:bodyPr/>
          <a:lstStyle/>
          <a:p>
            <a:r>
              <a:rPr lang="en-US" dirty="0"/>
              <a:t>Old school</a:t>
            </a:r>
          </a:p>
        </p:txBody>
      </p:sp>
      <p:sp>
        <p:nvSpPr>
          <p:cNvPr id="14" name="Content Placeholder 13">
            <a:extLst>
              <a:ext uri="{FF2B5EF4-FFF2-40B4-BE49-F238E27FC236}">
                <a16:creationId xmlns:a16="http://schemas.microsoft.com/office/drawing/2014/main" id="{68437D7D-792B-C71C-C856-995800E198DE}"/>
              </a:ext>
            </a:extLst>
          </p:cNvPr>
          <p:cNvSpPr>
            <a:spLocks noGrp="1"/>
          </p:cNvSpPr>
          <p:nvPr>
            <p:ph idx="1"/>
          </p:nvPr>
        </p:nvSpPr>
        <p:spPr>
          <a:xfrm>
            <a:off x="4314602" y="4958983"/>
            <a:ext cx="5060115" cy="1762492"/>
          </a:xfrm>
        </p:spPr>
        <p:txBody>
          <a:bodyPr/>
          <a:lstStyle/>
          <a:p>
            <a:pPr marL="0" indent="0">
              <a:buNone/>
            </a:pPr>
            <a:r>
              <a:rPr lang="en-US" dirty="0"/>
              <a:t>Problems:</a:t>
            </a:r>
          </a:p>
          <a:p>
            <a:r>
              <a:rPr lang="en-US" dirty="0"/>
              <a:t>IP address not stable</a:t>
            </a:r>
          </a:p>
          <a:p>
            <a:r>
              <a:rPr lang="en-US" dirty="0"/>
              <a:t>Comcast might get mad?</a:t>
            </a:r>
          </a:p>
        </p:txBody>
      </p:sp>
      <p:sp>
        <p:nvSpPr>
          <p:cNvPr id="4" name="Slide Number Placeholder 3">
            <a:extLst>
              <a:ext uri="{FF2B5EF4-FFF2-40B4-BE49-F238E27FC236}">
                <a16:creationId xmlns:a16="http://schemas.microsoft.com/office/drawing/2014/main" id="{3F77F4F4-3546-5432-D958-9A4E453D54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a:extLst>
              <a:ext uri="{FF2B5EF4-FFF2-40B4-BE49-F238E27FC236}">
                <a16:creationId xmlns:a16="http://schemas.microsoft.com/office/drawing/2014/main" id="{4CC4889B-AC31-AC0A-96C6-4A5CF076B52D}"/>
              </a:ext>
            </a:extLst>
          </p:cNvPr>
          <p:cNvGrpSpPr/>
          <p:nvPr/>
        </p:nvGrpSpPr>
        <p:grpSpPr>
          <a:xfrm>
            <a:off x="838200" y="1855541"/>
            <a:ext cx="2495222" cy="832551"/>
            <a:chOff x="250" y="-20"/>
            <a:chExt cx="4888951" cy="1631236"/>
          </a:xfrm>
        </p:grpSpPr>
        <p:pic>
          <p:nvPicPr>
            <p:cNvPr id="8" name="Image" descr="Image">
              <a:extLst>
                <a:ext uri="{FF2B5EF4-FFF2-40B4-BE49-F238E27FC236}">
                  <a16:creationId xmlns:a16="http://schemas.microsoft.com/office/drawing/2014/main" id="{6183343E-52D1-6BD1-C2FF-27E16589BCAE}"/>
                </a:ext>
              </a:extLst>
            </p:cNvPr>
            <p:cNvPicPr>
              <a:picLocks noChangeAspect="1"/>
            </p:cNvPicPr>
            <p:nvPr/>
          </p:nvPicPr>
          <p:blipFill>
            <a:blip r:embed="rId2">
              <a:alphaModFix amt="34000"/>
            </a:blip>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9" name="Image" descr="Image">
              <a:extLst>
                <a:ext uri="{FF2B5EF4-FFF2-40B4-BE49-F238E27FC236}">
                  <a16:creationId xmlns:a16="http://schemas.microsoft.com/office/drawing/2014/main" id="{E3ACB51F-1F54-C09C-4669-5C9E8ACF959C}"/>
                </a:ext>
              </a:extLst>
            </p:cNvPr>
            <p:cNvPicPr>
              <a:picLocks noChangeAspect="1"/>
            </p:cNvPicPr>
            <p:nvPr/>
          </p:nvPicPr>
          <p:blipFill>
            <a:blip r:embed="rId2">
              <a:alphaModFix amt="34000"/>
            </a:blip>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0" name="Image" descr="Image">
              <a:extLst>
                <a:ext uri="{FF2B5EF4-FFF2-40B4-BE49-F238E27FC236}">
                  <a16:creationId xmlns:a16="http://schemas.microsoft.com/office/drawing/2014/main" id="{FC6827CE-AD31-DF94-6943-270F7569ED3E}"/>
                </a:ext>
              </a:extLst>
            </p:cNvPr>
            <p:cNvPicPr>
              <a:picLocks noChangeAspect="1"/>
            </p:cNvPicPr>
            <p:nvPr/>
          </p:nvPicPr>
          <p:blipFill>
            <a:blip r:embed="rId2">
              <a:alphaModFix amt="34000"/>
            </a:blip>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1" name="Image" descr="Image">
              <a:extLst>
                <a:ext uri="{FF2B5EF4-FFF2-40B4-BE49-F238E27FC236}">
                  <a16:creationId xmlns:a16="http://schemas.microsoft.com/office/drawing/2014/main" id="{04AD5C45-6854-55B7-39B4-1FCD6EA4E400}"/>
                </a:ext>
              </a:extLst>
            </p:cNvPr>
            <p:cNvPicPr>
              <a:picLocks noChangeAspect="1"/>
            </p:cNvPicPr>
            <p:nvPr/>
          </p:nvPicPr>
          <p:blipFill>
            <a:blip r:embed="rId2">
              <a:alphaModFix amt="34000"/>
            </a:blip>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sp>
        <p:nvSpPr>
          <p:cNvPr id="12" name="TextBox 11">
            <a:extLst>
              <a:ext uri="{FF2B5EF4-FFF2-40B4-BE49-F238E27FC236}">
                <a16:creationId xmlns:a16="http://schemas.microsoft.com/office/drawing/2014/main" id="{5C5FD2AA-A66B-9963-D7DD-1B541C09FBD9}"/>
              </a:ext>
            </a:extLst>
          </p:cNvPr>
          <p:cNvSpPr txBox="1"/>
          <p:nvPr/>
        </p:nvSpPr>
        <p:spPr>
          <a:xfrm>
            <a:off x="838200" y="2688092"/>
            <a:ext cx="33422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alpha val="34000"/>
                  </a:prstClr>
                </a:solidFill>
                <a:effectLst/>
                <a:uLnTx/>
                <a:uFillTx/>
                <a:latin typeface="Calibri" panose="020F0502020204030204"/>
                <a:ea typeface="+mn-ea"/>
                <a:cs typeface="+mn-cs"/>
              </a:rPr>
              <a:t>My web server that I bought</a:t>
            </a:r>
          </a:p>
        </p:txBody>
      </p:sp>
      <p:sp>
        <p:nvSpPr>
          <p:cNvPr id="15" name="Cloud 14">
            <a:extLst>
              <a:ext uri="{FF2B5EF4-FFF2-40B4-BE49-F238E27FC236}">
                <a16:creationId xmlns:a16="http://schemas.microsoft.com/office/drawing/2014/main" id="{22BE0572-6471-BDE5-2DDE-6CE1FEF36890}"/>
              </a:ext>
            </a:extLst>
          </p:cNvPr>
          <p:cNvSpPr/>
          <p:nvPr/>
        </p:nvSpPr>
        <p:spPr>
          <a:xfrm>
            <a:off x="6096000" y="1804225"/>
            <a:ext cx="1947041" cy="1017218"/>
          </a:xfrm>
          <a:prstGeom prst="cloud">
            <a:avLst/>
          </a:prstGeom>
          <a:solidFill>
            <a:schemeClr val="bg2">
              <a:alpha val="34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alpha val="34000"/>
                  </a:sysClr>
                </a:solidFill>
                <a:effectLst/>
                <a:uLnTx/>
                <a:uFillTx/>
                <a:latin typeface="Calibri" panose="020F0502020204030204"/>
                <a:ea typeface="+mn-ea"/>
                <a:cs typeface="+mn-cs"/>
              </a:rPr>
              <a:t>Internet</a:t>
            </a:r>
          </a:p>
        </p:txBody>
      </p:sp>
      <p:pic>
        <p:nvPicPr>
          <p:cNvPr id="17" name="Picture 16">
            <a:extLst>
              <a:ext uri="{FF2B5EF4-FFF2-40B4-BE49-F238E27FC236}">
                <a16:creationId xmlns:a16="http://schemas.microsoft.com/office/drawing/2014/main" id="{E8B1C18E-E4C0-E22E-D4E2-A9AA9B5E53CE}"/>
              </a:ext>
            </a:extLst>
          </p:cNvPr>
          <p:cNvPicPr>
            <a:picLocks noChangeAspect="1"/>
          </p:cNvPicPr>
          <p:nvPr/>
        </p:nvPicPr>
        <p:blipFill>
          <a:blip r:embed="rId3"/>
          <a:stretch>
            <a:fillRect/>
          </a:stretch>
        </p:blipFill>
        <p:spPr>
          <a:xfrm>
            <a:off x="838200" y="3669796"/>
            <a:ext cx="2559499" cy="1876551"/>
          </a:xfrm>
          <a:prstGeom prst="rect">
            <a:avLst/>
          </a:prstGeom>
        </p:spPr>
      </p:pic>
      <p:sp>
        <p:nvSpPr>
          <p:cNvPr id="18" name="TextBox 17">
            <a:extLst>
              <a:ext uri="{FF2B5EF4-FFF2-40B4-BE49-F238E27FC236}">
                <a16:creationId xmlns:a16="http://schemas.microsoft.com/office/drawing/2014/main" id="{92E2854A-625C-51BF-AB27-D53A1F51CC98}"/>
              </a:ext>
            </a:extLst>
          </p:cNvPr>
          <p:cNvSpPr txBox="1"/>
          <p:nvPr/>
        </p:nvSpPr>
        <p:spPr>
          <a:xfrm>
            <a:off x="838200" y="5646755"/>
            <a:ext cx="33422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raspberry pi in my utility closet in Jamacia Plain</a:t>
            </a:r>
          </a:p>
        </p:txBody>
      </p:sp>
      <p:sp>
        <p:nvSpPr>
          <p:cNvPr id="19" name="Left-Right Arrow 18">
            <a:extLst>
              <a:ext uri="{FF2B5EF4-FFF2-40B4-BE49-F238E27FC236}">
                <a16:creationId xmlns:a16="http://schemas.microsoft.com/office/drawing/2014/main" id="{7DA982D3-9C88-77DF-80CF-6A003EC82014}"/>
              </a:ext>
            </a:extLst>
          </p:cNvPr>
          <p:cNvSpPr/>
          <p:nvPr/>
        </p:nvSpPr>
        <p:spPr>
          <a:xfrm>
            <a:off x="3589284" y="1911060"/>
            <a:ext cx="2417380" cy="694409"/>
          </a:xfrm>
          <a:prstGeom prst="leftRightArrow">
            <a:avLst/>
          </a:prstGeom>
          <a:solidFill>
            <a:schemeClr val="bg2">
              <a:alpha val="34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alpha val="34000"/>
                  </a:sysClr>
                </a:solidFill>
                <a:effectLst/>
                <a:uLnTx/>
                <a:uFillTx/>
                <a:latin typeface="Calibri" panose="020F0502020204030204"/>
                <a:ea typeface="+mn-ea"/>
                <a:cs typeface="+mn-cs"/>
              </a:rPr>
              <a:t>Data center</a:t>
            </a:r>
          </a:p>
        </p:txBody>
      </p:sp>
      <p:sp>
        <p:nvSpPr>
          <p:cNvPr id="29" name="Left-Right Arrow 28">
            <a:extLst>
              <a:ext uri="{FF2B5EF4-FFF2-40B4-BE49-F238E27FC236}">
                <a16:creationId xmlns:a16="http://schemas.microsoft.com/office/drawing/2014/main" id="{AE5404AF-34A9-0BE0-FD5C-4F9C201670E6}"/>
              </a:ext>
            </a:extLst>
          </p:cNvPr>
          <p:cNvSpPr/>
          <p:nvPr/>
        </p:nvSpPr>
        <p:spPr>
          <a:xfrm>
            <a:off x="8155934" y="1884476"/>
            <a:ext cx="2301859" cy="694409"/>
          </a:xfrm>
          <a:prstGeom prst="leftRightArrow">
            <a:avLst/>
          </a:prstGeom>
          <a:solidFill>
            <a:schemeClr val="bg2">
              <a:alpha val="34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alpha val="34000"/>
                  </a:sysClr>
                </a:solidFill>
                <a:effectLst/>
                <a:uLnTx/>
                <a:uFillTx/>
                <a:latin typeface="Calibri" panose="020F0502020204030204"/>
                <a:ea typeface="+mn-ea"/>
                <a:cs typeface="+mn-cs"/>
              </a:rPr>
              <a:t>AOL?</a:t>
            </a:r>
          </a:p>
        </p:txBody>
      </p:sp>
      <p:sp>
        <p:nvSpPr>
          <p:cNvPr id="30" name="Smiley Face 29">
            <a:extLst>
              <a:ext uri="{FF2B5EF4-FFF2-40B4-BE49-F238E27FC236}">
                <a16:creationId xmlns:a16="http://schemas.microsoft.com/office/drawing/2014/main" id="{48880F14-ACA4-1DFA-6008-13BD061A76B4}"/>
              </a:ext>
            </a:extLst>
          </p:cNvPr>
          <p:cNvSpPr/>
          <p:nvPr/>
        </p:nvSpPr>
        <p:spPr>
          <a:xfrm>
            <a:off x="10553433" y="1638526"/>
            <a:ext cx="1049566" cy="104956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user</a:t>
            </a:r>
          </a:p>
        </p:txBody>
      </p:sp>
      <p:sp>
        <p:nvSpPr>
          <p:cNvPr id="5" name="Left-Right Arrow 4">
            <a:extLst>
              <a:ext uri="{FF2B5EF4-FFF2-40B4-BE49-F238E27FC236}">
                <a16:creationId xmlns:a16="http://schemas.microsoft.com/office/drawing/2014/main" id="{716BE8C4-8F5E-E1C5-E3CA-315F1000BC34}"/>
              </a:ext>
            </a:extLst>
          </p:cNvPr>
          <p:cNvSpPr/>
          <p:nvPr/>
        </p:nvSpPr>
        <p:spPr>
          <a:xfrm rot="567870">
            <a:off x="3477916" y="4120414"/>
            <a:ext cx="5236168" cy="69440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Comcast</a:t>
            </a:r>
          </a:p>
        </p:txBody>
      </p:sp>
      <p:sp>
        <p:nvSpPr>
          <p:cNvPr id="6" name="Left-Right Arrow 5">
            <a:extLst>
              <a:ext uri="{FF2B5EF4-FFF2-40B4-BE49-F238E27FC236}">
                <a16:creationId xmlns:a16="http://schemas.microsoft.com/office/drawing/2014/main" id="{2EDB8816-A5A1-1A5E-16E9-055E62144BD2}"/>
              </a:ext>
            </a:extLst>
          </p:cNvPr>
          <p:cNvSpPr/>
          <p:nvPr/>
        </p:nvSpPr>
        <p:spPr>
          <a:xfrm rot="18218995">
            <a:off x="9242310" y="3217209"/>
            <a:ext cx="1890336" cy="69440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Verizon?</a:t>
            </a:r>
          </a:p>
        </p:txBody>
      </p:sp>
      <p:sp>
        <p:nvSpPr>
          <p:cNvPr id="13" name="Cloud 12">
            <a:extLst>
              <a:ext uri="{FF2B5EF4-FFF2-40B4-BE49-F238E27FC236}">
                <a16:creationId xmlns:a16="http://schemas.microsoft.com/office/drawing/2014/main" id="{B4EF28A8-51A5-6E33-8F02-95D815DF12DD}"/>
              </a:ext>
            </a:extLst>
          </p:cNvPr>
          <p:cNvSpPr/>
          <p:nvPr/>
        </p:nvSpPr>
        <p:spPr>
          <a:xfrm>
            <a:off x="8815552" y="4401698"/>
            <a:ext cx="1904578" cy="101721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Internet</a:t>
            </a:r>
          </a:p>
        </p:txBody>
      </p:sp>
    </p:spTree>
    <p:extLst>
      <p:ext uri="{BB962C8B-B14F-4D97-AF65-F5344CB8AC3E}">
        <p14:creationId xmlns:p14="http://schemas.microsoft.com/office/powerpoint/2010/main" val="256477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8"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333AE-272D-6098-6992-2122C075E22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FDAEFE-2AA5-8D26-264E-DDED61636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9FD415-0DAF-7732-9343-CE452D365475}"/>
              </a:ext>
            </a:extLst>
          </p:cNvPr>
          <p:cNvSpPr>
            <a:spLocks noGrp="1"/>
          </p:cNvSpPr>
          <p:nvPr>
            <p:ph type="title"/>
          </p:nvPr>
        </p:nvSpPr>
        <p:spPr/>
        <p:txBody>
          <a:bodyPr/>
          <a:lstStyle/>
          <a:p>
            <a:r>
              <a:rPr lang="en-US" dirty="0"/>
              <a:t>Old school</a:t>
            </a:r>
          </a:p>
        </p:txBody>
      </p:sp>
      <p:pic>
        <p:nvPicPr>
          <p:cNvPr id="17" name="Picture 16">
            <a:extLst>
              <a:ext uri="{FF2B5EF4-FFF2-40B4-BE49-F238E27FC236}">
                <a16:creationId xmlns:a16="http://schemas.microsoft.com/office/drawing/2014/main" id="{6C9ADE4D-0C2F-BB1A-1BD4-E4D970DA93F6}"/>
              </a:ext>
            </a:extLst>
          </p:cNvPr>
          <p:cNvPicPr>
            <a:picLocks noChangeAspect="1"/>
          </p:cNvPicPr>
          <p:nvPr/>
        </p:nvPicPr>
        <p:blipFill>
          <a:blip r:embed="rId2"/>
          <a:stretch>
            <a:fillRect/>
          </a:stretch>
        </p:blipFill>
        <p:spPr>
          <a:xfrm>
            <a:off x="838200" y="3669796"/>
            <a:ext cx="2559499" cy="1876551"/>
          </a:xfrm>
          <a:prstGeom prst="rect">
            <a:avLst/>
          </a:prstGeom>
        </p:spPr>
      </p:pic>
      <p:sp>
        <p:nvSpPr>
          <p:cNvPr id="18" name="TextBox 17">
            <a:extLst>
              <a:ext uri="{FF2B5EF4-FFF2-40B4-BE49-F238E27FC236}">
                <a16:creationId xmlns:a16="http://schemas.microsoft.com/office/drawing/2014/main" id="{F1767EED-2BB3-EB56-2383-74B9A034FD32}"/>
              </a:ext>
            </a:extLst>
          </p:cNvPr>
          <p:cNvSpPr txBox="1"/>
          <p:nvPr/>
        </p:nvSpPr>
        <p:spPr>
          <a:xfrm>
            <a:off x="838200" y="5646755"/>
            <a:ext cx="33422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raspberry pi in my utility closet in Jamacia Plain</a:t>
            </a:r>
          </a:p>
        </p:txBody>
      </p:sp>
      <p:pic>
        <p:nvPicPr>
          <p:cNvPr id="23" name="Picture 22">
            <a:extLst>
              <a:ext uri="{FF2B5EF4-FFF2-40B4-BE49-F238E27FC236}">
                <a16:creationId xmlns:a16="http://schemas.microsoft.com/office/drawing/2014/main" id="{36A164E9-05B5-2C91-79D8-6C5B737A9A17}"/>
              </a:ext>
            </a:extLst>
          </p:cNvPr>
          <p:cNvPicPr>
            <a:picLocks noChangeAspect="1"/>
          </p:cNvPicPr>
          <p:nvPr/>
        </p:nvPicPr>
        <p:blipFill>
          <a:blip r:embed="rId3"/>
          <a:stretch>
            <a:fillRect/>
          </a:stretch>
        </p:blipFill>
        <p:spPr>
          <a:xfrm>
            <a:off x="5264580" y="4085727"/>
            <a:ext cx="2697870" cy="857980"/>
          </a:xfrm>
          <a:prstGeom prst="rect">
            <a:avLst/>
          </a:prstGeom>
        </p:spPr>
      </p:pic>
      <p:sp>
        <p:nvSpPr>
          <p:cNvPr id="24" name="Left-Right Arrow 23">
            <a:extLst>
              <a:ext uri="{FF2B5EF4-FFF2-40B4-BE49-F238E27FC236}">
                <a16:creationId xmlns:a16="http://schemas.microsoft.com/office/drawing/2014/main" id="{E08291FB-8A31-A3D3-4A9D-E7B2B93D28C3}"/>
              </a:ext>
            </a:extLst>
          </p:cNvPr>
          <p:cNvSpPr/>
          <p:nvPr/>
        </p:nvSpPr>
        <p:spPr>
          <a:xfrm>
            <a:off x="7636092" y="4492135"/>
            <a:ext cx="1128433" cy="69440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IDK</a:t>
            </a:r>
          </a:p>
        </p:txBody>
      </p:sp>
      <p:sp>
        <p:nvSpPr>
          <p:cNvPr id="25" name="TextBox 24">
            <a:extLst>
              <a:ext uri="{FF2B5EF4-FFF2-40B4-BE49-F238E27FC236}">
                <a16:creationId xmlns:a16="http://schemas.microsoft.com/office/drawing/2014/main" id="{47CE60BA-A69B-6D51-01EB-0A45B821F40E}"/>
              </a:ext>
            </a:extLst>
          </p:cNvPr>
          <p:cNvSpPr txBox="1"/>
          <p:nvPr/>
        </p:nvSpPr>
        <p:spPr>
          <a:xfrm>
            <a:off x="5422235" y="4737946"/>
            <a:ext cx="33422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Some computers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networks somewhere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cloudflare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runs, idk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Also handles HTTPS certificates</a:t>
            </a:r>
          </a:p>
        </p:txBody>
      </p:sp>
      <p:sp>
        <p:nvSpPr>
          <p:cNvPr id="26" name="Left-Right Arrow 25">
            <a:extLst>
              <a:ext uri="{FF2B5EF4-FFF2-40B4-BE49-F238E27FC236}">
                <a16:creationId xmlns:a16="http://schemas.microsoft.com/office/drawing/2014/main" id="{EEB5B5BA-D3F3-A827-2295-72200D890AD3}"/>
              </a:ext>
            </a:extLst>
          </p:cNvPr>
          <p:cNvSpPr/>
          <p:nvPr/>
        </p:nvSpPr>
        <p:spPr>
          <a:xfrm rot="730226">
            <a:off x="3449078" y="3896678"/>
            <a:ext cx="1941556" cy="69440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“tunnel”</a:t>
            </a:r>
          </a:p>
        </p:txBody>
      </p:sp>
      <p:sp>
        <p:nvSpPr>
          <p:cNvPr id="28" name="Left-Right Arrow 27">
            <a:extLst>
              <a:ext uri="{FF2B5EF4-FFF2-40B4-BE49-F238E27FC236}">
                <a16:creationId xmlns:a16="http://schemas.microsoft.com/office/drawing/2014/main" id="{70549072-771A-43A9-0161-BE26CCFDDD8A}"/>
              </a:ext>
            </a:extLst>
          </p:cNvPr>
          <p:cNvSpPr/>
          <p:nvPr/>
        </p:nvSpPr>
        <p:spPr>
          <a:xfrm rot="18218995">
            <a:off x="9242310" y="3217209"/>
            <a:ext cx="1890336" cy="69440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Verizon?</a:t>
            </a:r>
          </a:p>
        </p:txBody>
      </p:sp>
      <p:sp>
        <p:nvSpPr>
          <p:cNvPr id="30" name="Smiley Face 29">
            <a:extLst>
              <a:ext uri="{FF2B5EF4-FFF2-40B4-BE49-F238E27FC236}">
                <a16:creationId xmlns:a16="http://schemas.microsoft.com/office/drawing/2014/main" id="{02F11C6F-06FA-9EA7-2682-1FC0BB43A45C}"/>
              </a:ext>
            </a:extLst>
          </p:cNvPr>
          <p:cNvSpPr/>
          <p:nvPr/>
        </p:nvSpPr>
        <p:spPr>
          <a:xfrm>
            <a:off x="10553433" y="1638526"/>
            <a:ext cx="1049566" cy="104956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user</a:t>
            </a:r>
          </a:p>
        </p:txBody>
      </p:sp>
      <p:sp>
        <p:nvSpPr>
          <p:cNvPr id="6" name="Cloud 5">
            <a:extLst>
              <a:ext uri="{FF2B5EF4-FFF2-40B4-BE49-F238E27FC236}">
                <a16:creationId xmlns:a16="http://schemas.microsoft.com/office/drawing/2014/main" id="{8C00557B-FCD5-C8A6-B734-00F2A1A8B346}"/>
              </a:ext>
            </a:extLst>
          </p:cNvPr>
          <p:cNvSpPr/>
          <p:nvPr/>
        </p:nvSpPr>
        <p:spPr>
          <a:xfrm>
            <a:off x="8815552" y="4401698"/>
            <a:ext cx="1904578" cy="101721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Internet</a:t>
            </a:r>
          </a:p>
        </p:txBody>
      </p:sp>
      <p:grpSp>
        <p:nvGrpSpPr>
          <p:cNvPr id="13" name="Group">
            <a:extLst>
              <a:ext uri="{FF2B5EF4-FFF2-40B4-BE49-F238E27FC236}">
                <a16:creationId xmlns:a16="http://schemas.microsoft.com/office/drawing/2014/main" id="{209A13B0-A413-3633-2C6A-3578D93F92ED}"/>
              </a:ext>
            </a:extLst>
          </p:cNvPr>
          <p:cNvGrpSpPr/>
          <p:nvPr/>
        </p:nvGrpSpPr>
        <p:grpSpPr>
          <a:xfrm>
            <a:off x="838200" y="1855541"/>
            <a:ext cx="2495222" cy="832551"/>
            <a:chOff x="250" y="-20"/>
            <a:chExt cx="4888951" cy="1631236"/>
          </a:xfrm>
        </p:grpSpPr>
        <p:pic>
          <p:nvPicPr>
            <p:cNvPr id="14" name="Image" descr="Image">
              <a:extLst>
                <a:ext uri="{FF2B5EF4-FFF2-40B4-BE49-F238E27FC236}">
                  <a16:creationId xmlns:a16="http://schemas.microsoft.com/office/drawing/2014/main" id="{22925DD5-5C4B-4D29-00C9-4A9F6FC20EEB}"/>
                </a:ext>
              </a:extLst>
            </p:cNvPr>
            <p:cNvPicPr>
              <a:picLocks noChangeAspect="1"/>
            </p:cNvPicPr>
            <p:nvPr/>
          </p:nvPicPr>
          <p:blipFill>
            <a:blip r:embed="rId4">
              <a:alphaModFix amt="34000"/>
            </a:blip>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6" name="Image" descr="Image">
              <a:extLst>
                <a:ext uri="{FF2B5EF4-FFF2-40B4-BE49-F238E27FC236}">
                  <a16:creationId xmlns:a16="http://schemas.microsoft.com/office/drawing/2014/main" id="{49BE95CA-CB6B-A810-463C-E9AAF0A62DD2}"/>
                </a:ext>
              </a:extLst>
            </p:cNvPr>
            <p:cNvPicPr>
              <a:picLocks noChangeAspect="1"/>
            </p:cNvPicPr>
            <p:nvPr/>
          </p:nvPicPr>
          <p:blipFill>
            <a:blip r:embed="rId4">
              <a:alphaModFix amt="34000"/>
            </a:blip>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20" name="Image" descr="Image">
              <a:extLst>
                <a:ext uri="{FF2B5EF4-FFF2-40B4-BE49-F238E27FC236}">
                  <a16:creationId xmlns:a16="http://schemas.microsoft.com/office/drawing/2014/main" id="{F6201EBD-412F-4D00-B628-363AE2BE0675}"/>
                </a:ext>
              </a:extLst>
            </p:cNvPr>
            <p:cNvPicPr>
              <a:picLocks noChangeAspect="1"/>
            </p:cNvPicPr>
            <p:nvPr/>
          </p:nvPicPr>
          <p:blipFill>
            <a:blip r:embed="rId4">
              <a:alphaModFix amt="34000"/>
            </a:blip>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21" name="Image" descr="Image">
              <a:extLst>
                <a:ext uri="{FF2B5EF4-FFF2-40B4-BE49-F238E27FC236}">
                  <a16:creationId xmlns:a16="http://schemas.microsoft.com/office/drawing/2014/main" id="{6848C342-C178-24B6-9D31-0D86DEB31C6A}"/>
                </a:ext>
              </a:extLst>
            </p:cNvPr>
            <p:cNvPicPr>
              <a:picLocks noChangeAspect="1"/>
            </p:cNvPicPr>
            <p:nvPr/>
          </p:nvPicPr>
          <p:blipFill>
            <a:blip r:embed="rId4">
              <a:alphaModFix amt="34000"/>
            </a:blip>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sp>
        <p:nvSpPr>
          <p:cNvPr id="22" name="TextBox 21">
            <a:extLst>
              <a:ext uri="{FF2B5EF4-FFF2-40B4-BE49-F238E27FC236}">
                <a16:creationId xmlns:a16="http://schemas.microsoft.com/office/drawing/2014/main" id="{38AD1EF9-76AA-352C-DFCC-605F38EEC4EB}"/>
              </a:ext>
            </a:extLst>
          </p:cNvPr>
          <p:cNvSpPr txBox="1"/>
          <p:nvPr/>
        </p:nvSpPr>
        <p:spPr>
          <a:xfrm>
            <a:off x="838200" y="2688092"/>
            <a:ext cx="33422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alpha val="34000"/>
                  </a:prstClr>
                </a:solidFill>
                <a:effectLst/>
                <a:uLnTx/>
                <a:uFillTx/>
                <a:latin typeface="Calibri" panose="020F0502020204030204"/>
                <a:ea typeface="+mn-ea"/>
                <a:cs typeface="+mn-cs"/>
              </a:rPr>
              <a:t>My web server that I bought</a:t>
            </a:r>
          </a:p>
        </p:txBody>
      </p:sp>
      <p:sp>
        <p:nvSpPr>
          <p:cNvPr id="31" name="Cloud 30">
            <a:extLst>
              <a:ext uri="{FF2B5EF4-FFF2-40B4-BE49-F238E27FC236}">
                <a16:creationId xmlns:a16="http://schemas.microsoft.com/office/drawing/2014/main" id="{2830D609-A9B2-37D9-ABE8-14255DD171B9}"/>
              </a:ext>
            </a:extLst>
          </p:cNvPr>
          <p:cNvSpPr/>
          <p:nvPr/>
        </p:nvSpPr>
        <p:spPr>
          <a:xfrm>
            <a:off x="6096000" y="1804225"/>
            <a:ext cx="1947041" cy="1017218"/>
          </a:xfrm>
          <a:prstGeom prst="cloud">
            <a:avLst/>
          </a:prstGeom>
          <a:solidFill>
            <a:schemeClr val="bg2">
              <a:alpha val="34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alpha val="34000"/>
                  </a:sysClr>
                </a:solidFill>
                <a:effectLst/>
                <a:uLnTx/>
                <a:uFillTx/>
                <a:latin typeface="Calibri" panose="020F0502020204030204"/>
                <a:ea typeface="+mn-ea"/>
                <a:cs typeface="+mn-cs"/>
              </a:rPr>
              <a:t>Internet</a:t>
            </a:r>
          </a:p>
        </p:txBody>
      </p:sp>
      <p:sp>
        <p:nvSpPr>
          <p:cNvPr id="32" name="Left-Right Arrow 31">
            <a:extLst>
              <a:ext uri="{FF2B5EF4-FFF2-40B4-BE49-F238E27FC236}">
                <a16:creationId xmlns:a16="http://schemas.microsoft.com/office/drawing/2014/main" id="{2D2BD863-EED4-7A49-1B32-D9B99EE58132}"/>
              </a:ext>
            </a:extLst>
          </p:cNvPr>
          <p:cNvSpPr/>
          <p:nvPr/>
        </p:nvSpPr>
        <p:spPr>
          <a:xfrm>
            <a:off x="3589284" y="1911060"/>
            <a:ext cx="2417380" cy="694409"/>
          </a:xfrm>
          <a:prstGeom prst="leftRightArrow">
            <a:avLst/>
          </a:prstGeom>
          <a:solidFill>
            <a:schemeClr val="bg2">
              <a:alpha val="34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alpha val="34000"/>
                  </a:sysClr>
                </a:solidFill>
                <a:effectLst/>
                <a:uLnTx/>
                <a:uFillTx/>
                <a:latin typeface="Calibri" panose="020F0502020204030204"/>
                <a:ea typeface="+mn-ea"/>
                <a:cs typeface="+mn-cs"/>
              </a:rPr>
              <a:t>Data center</a:t>
            </a:r>
          </a:p>
        </p:txBody>
      </p:sp>
      <p:sp>
        <p:nvSpPr>
          <p:cNvPr id="33" name="Left-Right Arrow 32">
            <a:extLst>
              <a:ext uri="{FF2B5EF4-FFF2-40B4-BE49-F238E27FC236}">
                <a16:creationId xmlns:a16="http://schemas.microsoft.com/office/drawing/2014/main" id="{F17F2BA6-F0C6-25F5-8CCD-9955E100E5FE}"/>
              </a:ext>
            </a:extLst>
          </p:cNvPr>
          <p:cNvSpPr/>
          <p:nvPr/>
        </p:nvSpPr>
        <p:spPr>
          <a:xfrm>
            <a:off x="8155934" y="1884476"/>
            <a:ext cx="2301859" cy="694409"/>
          </a:xfrm>
          <a:prstGeom prst="leftRightArrow">
            <a:avLst/>
          </a:prstGeom>
          <a:solidFill>
            <a:schemeClr val="bg2">
              <a:alpha val="34000"/>
            </a:schemeClr>
          </a:solidFill>
          <a:ln>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alpha val="34000"/>
                  </a:sysClr>
                </a:solidFill>
                <a:effectLst/>
                <a:uLnTx/>
                <a:uFillTx/>
                <a:latin typeface="Calibri" panose="020F0502020204030204"/>
                <a:ea typeface="+mn-ea"/>
                <a:cs typeface="+mn-cs"/>
              </a:rPr>
              <a:t>AOL?</a:t>
            </a:r>
          </a:p>
        </p:txBody>
      </p:sp>
    </p:spTree>
    <p:extLst>
      <p:ext uri="{BB962C8B-B14F-4D97-AF65-F5344CB8AC3E}">
        <p14:creationId xmlns:p14="http://schemas.microsoft.com/office/powerpoint/2010/main" val="240144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9B230-72CC-1265-22E9-E78C44AD2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E6B-BA5A-967B-4A61-ADAFBBDBA91A}"/>
              </a:ext>
            </a:extLst>
          </p:cNvPr>
          <p:cNvSpPr>
            <a:spLocks noGrp="1"/>
          </p:cNvSpPr>
          <p:nvPr>
            <p:ph type="title"/>
          </p:nvPr>
        </p:nvSpPr>
        <p:spPr/>
        <p:txBody>
          <a:bodyPr/>
          <a:lstStyle/>
          <a:p>
            <a:r>
              <a:rPr lang="en-US" dirty="0"/>
              <a:t>Old school problems</a:t>
            </a:r>
          </a:p>
        </p:txBody>
      </p:sp>
      <p:sp>
        <p:nvSpPr>
          <p:cNvPr id="44" name="Content Placeholder 43">
            <a:extLst>
              <a:ext uri="{FF2B5EF4-FFF2-40B4-BE49-F238E27FC236}">
                <a16:creationId xmlns:a16="http://schemas.microsoft.com/office/drawing/2014/main" id="{921DAAAC-9397-3C03-4E4A-940317280527}"/>
              </a:ext>
            </a:extLst>
          </p:cNvPr>
          <p:cNvSpPr>
            <a:spLocks noGrp="1"/>
          </p:cNvSpPr>
          <p:nvPr>
            <p:ph idx="1"/>
          </p:nvPr>
        </p:nvSpPr>
        <p:spPr>
          <a:xfrm>
            <a:off x="3914612" y="1500160"/>
            <a:ext cx="7887346" cy="4351338"/>
          </a:xfrm>
        </p:spPr>
        <p:txBody>
          <a:bodyPr/>
          <a:lstStyle/>
          <a:p>
            <a:r>
              <a:rPr lang="en-US" dirty="0"/>
              <a:t>Servers were (are?) expensive</a:t>
            </a:r>
          </a:p>
          <a:p>
            <a:r>
              <a:rPr lang="en-US" dirty="0"/>
              <a:t>Being in a different place than your server is annoying</a:t>
            </a:r>
          </a:p>
          <a:p>
            <a:r>
              <a:rPr lang="en-US" i="1" dirty="0"/>
              <a:t>Very hard to respond to changes in demand</a:t>
            </a:r>
          </a:p>
        </p:txBody>
      </p:sp>
      <p:sp>
        <p:nvSpPr>
          <p:cNvPr id="4" name="Slide Number Placeholder 3">
            <a:extLst>
              <a:ext uri="{FF2B5EF4-FFF2-40B4-BE49-F238E27FC236}">
                <a16:creationId xmlns:a16="http://schemas.microsoft.com/office/drawing/2014/main" id="{85F3B937-B938-0D44-4EEC-11A5DAF20D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E62483C7-835F-A00D-1991-F30716A3DEE3}"/>
              </a:ext>
            </a:extLst>
          </p:cNvPr>
          <p:cNvPicPr>
            <a:picLocks noChangeAspect="1"/>
          </p:cNvPicPr>
          <p:nvPr/>
        </p:nvPicPr>
        <p:blipFill>
          <a:blip r:embed="rId2"/>
          <a:stretch>
            <a:fillRect/>
          </a:stretch>
        </p:blipFill>
        <p:spPr>
          <a:xfrm>
            <a:off x="838200" y="3669796"/>
            <a:ext cx="2559499" cy="1876551"/>
          </a:xfrm>
          <a:prstGeom prst="rect">
            <a:avLst/>
          </a:prstGeom>
        </p:spPr>
      </p:pic>
      <p:sp>
        <p:nvSpPr>
          <p:cNvPr id="18" name="TextBox 17">
            <a:extLst>
              <a:ext uri="{FF2B5EF4-FFF2-40B4-BE49-F238E27FC236}">
                <a16:creationId xmlns:a16="http://schemas.microsoft.com/office/drawing/2014/main" id="{1AB94712-000C-5AD0-1DC2-E1D6DF04F012}"/>
              </a:ext>
            </a:extLst>
          </p:cNvPr>
          <p:cNvSpPr txBox="1"/>
          <p:nvPr/>
        </p:nvSpPr>
        <p:spPr>
          <a:xfrm>
            <a:off x="838200" y="5646755"/>
            <a:ext cx="33422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raspberry pi in my utility closet in Jamacia Plain</a:t>
            </a:r>
          </a:p>
        </p:txBody>
      </p:sp>
      <p:grpSp>
        <p:nvGrpSpPr>
          <p:cNvPr id="3" name="Group">
            <a:extLst>
              <a:ext uri="{FF2B5EF4-FFF2-40B4-BE49-F238E27FC236}">
                <a16:creationId xmlns:a16="http://schemas.microsoft.com/office/drawing/2014/main" id="{580A0367-BE58-0E8F-EA28-B09637FEECE3}"/>
              </a:ext>
            </a:extLst>
          </p:cNvPr>
          <p:cNvGrpSpPr/>
          <p:nvPr/>
        </p:nvGrpSpPr>
        <p:grpSpPr>
          <a:xfrm>
            <a:off x="838200" y="1855541"/>
            <a:ext cx="2495222" cy="832551"/>
            <a:chOff x="250" y="-20"/>
            <a:chExt cx="4888951" cy="1631236"/>
          </a:xfrm>
        </p:grpSpPr>
        <p:pic>
          <p:nvPicPr>
            <p:cNvPr id="5" name="Image" descr="Image">
              <a:extLst>
                <a:ext uri="{FF2B5EF4-FFF2-40B4-BE49-F238E27FC236}">
                  <a16:creationId xmlns:a16="http://schemas.microsoft.com/office/drawing/2014/main" id="{85B29A6F-84E7-AF69-2168-5E7A2E5150A6}"/>
                </a:ext>
              </a:extLst>
            </p:cNvPr>
            <p:cNvPicPr>
              <a:picLocks noChangeAspect="1"/>
            </p:cNvPicPr>
            <p:nvPr/>
          </p:nvPicPr>
          <p:blipFill>
            <a:blip r:embed="rId3"/>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7" name="Image" descr="Image">
              <a:extLst>
                <a:ext uri="{FF2B5EF4-FFF2-40B4-BE49-F238E27FC236}">
                  <a16:creationId xmlns:a16="http://schemas.microsoft.com/office/drawing/2014/main" id="{C97F7EA6-1507-1E62-E9B3-7CCD1BE630E0}"/>
                </a:ext>
              </a:extLst>
            </p:cNvPr>
            <p:cNvPicPr>
              <a:picLocks noChangeAspect="1"/>
            </p:cNvPicPr>
            <p:nvPr/>
          </p:nvPicPr>
          <p:blipFill>
            <a:blip r:embed="rId3"/>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8" name="Image" descr="Image">
              <a:extLst>
                <a:ext uri="{FF2B5EF4-FFF2-40B4-BE49-F238E27FC236}">
                  <a16:creationId xmlns:a16="http://schemas.microsoft.com/office/drawing/2014/main" id="{93CE35ED-1765-001B-0AC5-BB98163ACD69}"/>
                </a:ext>
              </a:extLst>
            </p:cNvPr>
            <p:cNvPicPr>
              <a:picLocks noChangeAspect="1"/>
            </p:cNvPicPr>
            <p:nvPr/>
          </p:nvPicPr>
          <p:blipFill>
            <a:blip r:embed="rId3"/>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9" name="Image" descr="Image">
              <a:extLst>
                <a:ext uri="{FF2B5EF4-FFF2-40B4-BE49-F238E27FC236}">
                  <a16:creationId xmlns:a16="http://schemas.microsoft.com/office/drawing/2014/main" id="{D222ED2D-DAC5-012D-088B-DD7C662ECAED}"/>
                </a:ext>
              </a:extLst>
            </p:cNvPr>
            <p:cNvPicPr>
              <a:picLocks noChangeAspect="1"/>
            </p:cNvPicPr>
            <p:nvPr/>
          </p:nvPicPr>
          <p:blipFill>
            <a:blip r:embed="rId3"/>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sp>
        <p:nvSpPr>
          <p:cNvPr id="10" name="TextBox 9">
            <a:extLst>
              <a:ext uri="{FF2B5EF4-FFF2-40B4-BE49-F238E27FC236}">
                <a16:creationId xmlns:a16="http://schemas.microsoft.com/office/drawing/2014/main" id="{6441F3DC-BD36-BEE9-3D5E-FB2E73DA9E4A}"/>
              </a:ext>
            </a:extLst>
          </p:cNvPr>
          <p:cNvSpPr txBox="1"/>
          <p:nvPr/>
        </p:nvSpPr>
        <p:spPr>
          <a:xfrm>
            <a:off x="838200" y="2688092"/>
            <a:ext cx="33422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My web server that I bought</a:t>
            </a:r>
          </a:p>
        </p:txBody>
      </p:sp>
      <p:pic>
        <p:nvPicPr>
          <p:cNvPr id="27" name="Graphic 26" descr="Fire with solid fill">
            <a:extLst>
              <a:ext uri="{FF2B5EF4-FFF2-40B4-BE49-F238E27FC236}">
                <a16:creationId xmlns:a16="http://schemas.microsoft.com/office/drawing/2014/main" id="{F1ECB265-A0E0-65AE-FF09-571102AD58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411" y="3487298"/>
            <a:ext cx="914400" cy="914400"/>
          </a:xfrm>
          <a:prstGeom prst="rect">
            <a:avLst/>
          </a:prstGeom>
        </p:spPr>
      </p:pic>
      <p:pic>
        <p:nvPicPr>
          <p:cNvPr id="29" name="Graphic 28" descr="Fire with solid fill">
            <a:extLst>
              <a:ext uri="{FF2B5EF4-FFF2-40B4-BE49-F238E27FC236}">
                <a16:creationId xmlns:a16="http://schemas.microsoft.com/office/drawing/2014/main" id="{5226D987-E932-9D27-2172-C064A87220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467506"/>
            <a:ext cx="914400" cy="914400"/>
          </a:xfrm>
          <a:prstGeom prst="rect">
            <a:avLst/>
          </a:prstGeom>
        </p:spPr>
      </p:pic>
      <p:pic>
        <p:nvPicPr>
          <p:cNvPr id="35" name="Graphic 34" descr="Fire with solid fill">
            <a:extLst>
              <a:ext uri="{FF2B5EF4-FFF2-40B4-BE49-F238E27FC236}">
                <a16:creationId xmlns:a16="http://schemas.microsoft.com/office/drawing/2014/main" id="{62AF4FE0-DD10-056B-CC4A-013F58257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7949" y="1467506"/>
            <a:ext cx="914400" cy="914400"/>
          </a:xfrm>
          <a:prstGeom prst="rect">
            <a:avLst/>
          </a:prstGeom>
        </p:spPr>
      </p:pic>
      <p:pic>
        <p:nvPicPr>
          <p:cNvPr id="36" name="Graphic 35" descr="Fire with solid fill">
            <a:extLst>
              <a:ext uri="{FF2B5EF4-FFF2-40B4-BE49-F238E27FC236}">
                <a16:creationId xmlns:a16="http://schemas.microsoft.com/office/drawing/2014/main" id="{F53BB926-271A-4094-B790-C8C8F5CC71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3703622"/>
            <a:ext cx="914400" cy="914400"/>
          </a:xfrm>
          <a:prstGeom prst="rect">
            <a:avLst/>
          </a:prstGeom>
        </p:spPr>
      </p:pic>
      <p:pic>
        <p:nvPicPr>
          <p:cNvPr id="37" name="Graphic 36" descr="Fire with solid fill">
            <a:extLst>
              <a:ext uri="{FF2B5EF4-FFF2-40B4-BE49-F238E27FC236}">
                <a16:creationId xmlns:a16="http://schemas.microsoft.com/office/drawing/2014/main" id="{50F6A3C9-84D6-D2A7-3C21-35D27D466B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1411" y="1494557"/>
            <a:ext cx="914400" cy="914400"/>
          </a:xfrm>
          <a:prstGeom prst="rect">
            <a:avLst/>
          </a:prstGeom>
        </p:spPr>
      </p:pic>
      <p:pic>
        <p:nvPicPr>
          <p:cNvPr id="38" name="Graphic 37" descr="Fire with solid fill">
            <a:extLst>
              <a:ext uri="{FF2B5EF4-FFF2-40B4-BE49-F238E27FC236}">
                <a16:creationId xmlns:a16="http://schemas.microsoft.com/office/drawing/2014/main" id="{591CF087-938D-3F1B-63E3-47A1461C38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0736" y="1453104"/>
            <a:ext cx="914400" cy="914400"/>
          </a:xfrm>
          <a:prstGeom prst="rect">
            <a:avLst/>
          </a:prstGeom>
        </p:spPr>
      </p:pic>
      <p:pic>
        <p:nvPicPr>
          <p:cNvPr id="39" name="Graphic 38" descr="Fire with solid fill">
            <a:extLst>
              <a:ext uri="{FF2B5EF4-FFF2-40B4-BE49-F238E27FC236}">
                <a16:creationId xmlns:a16="http://schemas.microsoft.com/office/drawing/2014/main" id="{CBD55E0F-166C-D0FF-FBA4-652E81588B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0155" y="3618654"/>
            <a:ext cx="914400" cy="914400"/>
          </a:xfrm>
          <a:prstGeom prst="rect">
            <a:avLst/>
          </a:prstGeom>
        </p:spPr>
      </p:pic>
      <p:pic>
        <p:nvPicPr>
          <p:cNvPr id="40" name="Graphic 39" descr="Fire with solid fill">
            <a:extLst>
              <a:ext uri="{FF2B5EF4-FFF2-40B4-BE49-F238E27FC236}">
                <a16:creationId xmlns:a16="http://schemas.microsoft.com/office/drawing/2014/main" id="{56DAFD09-DB40-CE14-7FBA-6B7F11F7B2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9273" y="1311778"/>
            <a:ext cx="914400" cy="914400"/>
          </a:xfrm>
          <a:prstGeom prst="rect">
            <a:avLst/>
          </a:prstGeom>
        </p:spPr>
      </p:pic>
      <p:pic>
        <p:nvPicPr>
          <p:cNvPr id="41" name="Graphic 40" descr="Fire with solid fill">
            <a:extLst>
              <a:ext uri="{FF2B5EF4-FFF2-40B4-BE49-F238E27FC236}">
                <a16:creationId xmlns:a16="http://schemas.microsoft.com/office/drawing/2014/main" id="{7EC106F2-843D-5F32-DEF5-54A8369555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55036" y="1360047"/>
            <a:ext cx="914400" cy="914400"/>
          </a:xfrm>
          <a:prstGeom prst="rect">
            <a:avLst/>
          </a:prstGeom>
        </p:spPr>
      </p:pic>
      <p:pic>
        <p:nvPicPr>
          <p:cNvPr id="43" name="Graphic 42" descr="Fire with solid fill">
            <a:extLst>
              <a:ext uri="{FF2B5EF4-FFF2-40B4-BE49-F238E27FC236}">
                <a16:creationId xmlns:a16="http://schemas.microsoft.com/office/drawing/2014/main" id="{21E5C15B-AE7E-1B80-7CA1-077179934E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2600" y="3570551"/>
            <a:ext cx="914400" cy="914400"/>
          </a:xfrm>
          <a:prstGeom prst="rect">
            <a:avLst/>
          </a:prstGeom>
        </p:spPr>
      </p:pic>
    </p:spTree>
    <p:extLst>
      <p:ext uri="{BB962C8B-B14F-4D97-AF65-F5344CB8AC3E}">
        <p14:creationId xmlns:p14="http://schemas.microsoft.com/office/powerpoint/2010/main" val="32326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FE8-BFE5-F919-8D44-A0FC5794E7C1}"/>
              </a:ext>
            </a:extLst>
          </p:cNvPr>
          <p:cNvSpPr>
            <a:spLocks noGrp="1"/>
          </p:cNvSpPr>
          <p:nvPr>
            <p:ph type="title"/>
          </p:nvPr>
        </p:nvSpPr>
        <p:spPr/>
        <p:txBody>
          <a:bodyPr/>
          <a:lstStyle/>
          <a:p>
            <a:r>
              <a:rPr lang="en-US" i="1" dirty="0"/>
              <a:t>Infrastructure</a:t>
            </a:r>
            <a:r>
              <a:rPr lang="en-US" dirty="0"/>
              <a:t> as a Service (IaaS)</a:t>
            </a:r>
            <a:endParaRPr lang="en-US" i="1" dirty="0"/>
          </a:p>
        </p:txBody>
      </p:sp>
      <p:sp>
        <p:nvSpPr>
          <p:cNvPr id="3" name="Content Placeholder 2">
            <a:extLst>
              <a:ext uri="{FF2B5EF4-FFF2-40B4-BE49-F238E27FC236}">
                <a16:creationId xmlns:a16="http://schemas.microsoft.com/office/drawing/2014/main" id="{344F2544-FBEB-873C-B281-ED53D56C0AB4}"/>
              </a:ext>
            </a:extLst>
          </p:cNvPr>
          <p:cNvSpPr>
            <a:spLocks noGrp="1"/>
          </p:cNvSpPr>
          <p:nvPr>
            <p:ph idx="1"/>
          </p:nvPr>
        </p:nvSpPr>
        <p:spPr>
          <a:xfrm>
            <a:off x="838200" y="1500160"/>
            <a:ext cx="7887346" cy="4976840"/>
          </a:xfrm>
        </p:spPr>
        <p:txBody>
          <a:bodyPr/>
          <a:lstStyle/>
          <a:p>
            <a:r>
              <a:rPr lang="en-US" dirty="0"/>
              <a:t>Let the people running the data center handle the physical computers (purchasing, maintaining, replacing)</a:t>
            </a:r>
          </a:p>
          <a:p>
            <a:r>
              <a:rPr lang="en-US" dirty="0"/>
              <a:t>Required new software and systems, especially </a:t>
            </a:r>
            <a:r>
              <a:rPr lang="en-US" i="1" dirty="0"/>
              <a:t>virtualization</a:t>
            </a:r>
            <a:r>
              <a:rPr lang="en-US" dirty="0"/>
              <a:t> which lets you run multiple independent operating systems on one computer (mid-2000s)</a:t>
            </a:r>
          </a:p>
          <a:p>
            <a:r>
              <a:rPr lang="en-US" dirty="0" err="1"/>
              <a:t>Linode</a:t>
            </a:r>
            <a:r>
              <a:rPr lang="en-US" dirty="0"/>
              <a:t> and </a:t>
            </a:r>
            <a:r>
              <a:rPr lang="en-US" dirty="0" err="1"/>
              <a:t>DigitalOcean</a:t>
            </a:r>
            <a:r>
              <a:rPr lang="en-US" dirty="0"/>
              <a:t> in 2003, Amazon’s Elastic Compute Cloud (EC2) launches in 2006</a:t>
            </a:r>
          </a:p>
          <a:p>
            <a:r>
              <a:rPr lang="en-US" dirty="0"/>
              <a:t>Fast (minutes/hours not days/weeks) to get more capacity</a:t>
            </a:r>
          </a:p>
        </p:txBody>
      </p:sp>
      <p:sp>
        <p:nvSpPr>
          <p:cNvPr id="4" name="Slide Number Placeholder 3">
            <a:extLst>
              <a:ext uri="{FF2B5EF4-FFF2-40B4-BE49-F238E27FC236}">
                <a16:creationId xmlns:a16="http://schemas.microsoft.com/office/drawing/2014/main" id="{1E4A1843-8294-7108-3DB1-4ED42A648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43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EC7A4-2A40-A6D4-309B-EFC070D31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272A8-D538-5D6A-F875-54296EDDDAAF}"/>
              </a:ext>
            </a:extLst>
          </p:cNvPr>
          <p:cNvSpPr>
            <a:spLocks noGrp="1"/>
          </p:cNvSpPr>
          <p:nvPr>
            <p:ph type="title"/>
          </p:nvPr>
        </p:nvSpPr>
        <p:spPr/>
        <p:txBody>
          <a:bodyPr/>
          <a:lstStyle/>
          <a:p>
            <a:r>
              <a:rPr lang="en-US" i="1" dirty="0"/>
              <a:t>Platform</a:t>
            </a:r>
            <a:r>
              <a:rPr lang="en-US" dirty="0"/>
              <a:t> as a Service (PaaS)</a:t>
            </a:r>
            <a:endParaRPr lang="en-US" i="1" dirty="0"/>
          </a:p>
        </p:txBody>
      </p:sp>
      <p:sp>
        <p:nvSpPr>
          <p:cNvPr id="3" name="Content Placeholder 2">
            <a:extLst>
              <a:ext uri="{FF2B5EF4-FFF2-40B4-BE49-F238E27FC236}">
                <a16:creationId xmlns:a16="http://schemas.microsoft.com/office/drawing/2014/main" id="{616C2E28-42EF-59EE-149E-C6CB967CA853}"/>
              </a:ext>
            </a:extLst>
          </p:cNvPr>
          <p:cNvSpPr>
            <a:spLocks noGrp="1"/>
          </p:cNvSpPr>
          <p:nvPr>
            <p:ph idx="1"/>
          </p:nvPr>
        </p:nvSpPr>
        <p:spPr>
          <a:xfrm>
            <a:off x="838200" y="1500160"/>
            <a:ext cx="9105900" cy="4976840"/>
          </a:xfrm>
        </p:spPr>
        <p:txBody>
          <a:bodyPr>
            <a:normAutofit/>
          </a:bodyPr>
          <a:lstStyle/>
          <a:p>
            <a:pPr marL="0" indent="0">
              <a:buNone/>
            </a:pPr>
            <a:r>
              <a:rPr lang="en-US" dirty="0"/>
              <a:t>Amazon Web Services launched with three products:</a:t>
            </a:r>
          </a:p>
          <a:p>
            <a:r>
              <a:rPr lang="en-US" dirty="0"/>
              <a:t>EC2 — virtual machine hosting is </a:t>
            </a:r>
            <a:r>
              <a:rPr lang="en-US" i="1" dirty="0"/>
              <a:t>infrastructure</a:t>
            </a:r>
            <a:r>
              <a:rPr lang="en-US" dirty="0"/>
              <a:t> as a service.</a:t>
            </a:r>
          </a:p>
          <a:p>
            <a:r>
              <a:rPr lang="en-US" dirty="0"/>
              <a:t>Simple Queue Service (SQS) handled the problem of needing to do too many things at once (oversimplification: avoid running out of memory)</a:t>
            </a:r>
          </a:p>
          <a:p>
            <a:r>
              <a:rPr lang="en-US" dirty="0"/>
              <a:t>Simple Storage Service (S3) handled the problem of needing to store and deliver “static” data (oversimplification: avoid running out of disk space and/or network capacity)</a:t>
            </a:r>
          </a:p>
          <a:p>
            <a:r>
              <a:rPr lang="en-US" dirty="0"/>
              <a:t>SQS and S3 are </a:t>
            </a:r>
            <a:r>
              <a:rPr lang="en-US" i="1" dirty="0"/>
              <a:t>“platforms” </a:t>
            </a:r>
            <a:r>
              <a:rPr lang="en-US" dirty="0"/>
              <a:t>or basic capabilities</a:t>
            </a:r>
          </a:p>
          <a:p>
            <a:r>
              <a:rPr lang="en-US" dirty="0"/>
              <a:t>Typically </a:t>
            </a:r>
            <a:r>
              <a:rPr lang="en-US" i="1" dirty="0"/>
              <a:t>very fast </a:t>
            </a:r>
            <a:r>
              <a:rPr lang="en-US" dirty="0"/>
              <a:t>(minutes or fractions of a second) to get more capacity</a:t>
            </a:r>
            <a:endParaRPr lang="en-US" i="1" dirty="0"/>
          </a:p>
        </p:txBody>
      </p:sp>
      <p:sp>
        <p:nvSpPr>
          <p:cNvPr id="4" name="Slide Number Placeholder 3">
            <a:extLst>
              <a:ext uri="{FF2B5EF4-FFF2-40B4-BE49-F238E27FC236}">
                <a16:creationId xmlns:a16="http://schemas.microsoft.com/office/drawing/2014/main" id="{6D60E9C9-B2F2-8B83-51D4-A8F933F073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1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F850AD-5A77-B670-9A9E-8D158467DAA2}"/>
              </a:ext>
            </a:extLst>
          </p:cNvPr>
          <p:cNvSpPr/>
          <p:nvPr/>
        </p:nvSpPr>
        <p:spPr>
          <a:xfrm>
            <a:off x="685800" y="1714500"/>
            <a:ext cx="5994400" cy="436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858163F-DC6A-1F0E-D1D8-578590D156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DEB03B6-A3A5-F012-D338-6374323FC6FE}"/>
              </a:ext>
            </a:extLst>
          </p:cNvPr>
          <p:cNvSpPr>
            <a:spLocks noGrp="1"/>
          </p:cNvSpPr>
          <p:nvPr>
            <p:ph type="title"/>
          </p:nvPr>
        </p:nvSpPr>
        <p:spPr/>
        <p:txBody>
          <a:bodyPr/>
          <a:lstStyle/>
          <a:p>
            <a:r>
              <a:rPr lang="en-US" dirty="0"/>
              <a:t>Example: my Mastodon instance</a:t>
            </a:r>
          </a:p>
        </p:txBody>
      </p:sp>
      <p:sp>
        <p:nvSpPr>
          <p:cNvPr id="5" name="Cloud 4">
            <a:extLst>
              <a:ext uri="{FF2B5EF4-FFF2-40B4-BE49-F238E27FC236}">
                <a16:creationId xmlns:a16="http://schemas.microsoft.com/office/drawing/2014/main" id="{7173F537-0F1C-F85A-2D89-F49A9CF2A089}"/>
              </a:ext>
            </a:extLst>
          </p:cNvPr>
          <p:cNvSpPr/>
          <p:nvPr/>
        </p:nvSpPr>
        <p:spPr>
          <a:xfrm>
            <a:off x="9615652" y="2649098"/>
            <a:ext cx="1904578" cy="1453002"/>
          </a:xfrm>
          <a:prstGeom prst="cloud">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Internet</a:t>
            </a:r>
          </a:p>
        </p:txBody>
      </p:sp>
      <p:sp>
        <p:nvSpPr>
          <p:cNvPr id="6" name="Left-Right Arrow 5">
            <a:extLst>
              <a:ext uri="{FF2B5EF4-FFF2-40B4-BE49-F238E27FC236}">
                <a16:creationId xmlns:a16="http://schemas.microsoft.com/office/drawing/2014/main" id="{B02C02A5-57BD-A71B-CEEB-6D8DF080AA89}"/>
              </a:ext>
            </a:extLst>
          </p:cNvPr>
          <p:cNvSpPr/>
          <p:nvPr/>
        </p:nvSpPr>
        <p:spPr>
          <a:xfrm rot="514851">
            <a:off x="6310852" y="2263245"/>
            <a:ext cx="3103069" cy="685800"/>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Left-Right Arrow 6">
            <a:extLst>
              <a:ext uri="{FF2B5EF4-FFF2-40B4-BE49-F238E27FC236}">
                <a16:creationId xmlns:a16="http://schemas.microsoft.com/office/drawing/2014/main" id="{7309956F-7DF5-5365-DF30-C01EA462FAF3}"/>
              </a:ext>
            </a:extLst>
          </p:cNvPr>
          <p:cNvSpPr/>
          <p:nvPr/>
        </p:nvSpPr>
        <p:spPr>
          <a:xfrm rot="21020597">
            <a:off x="6371227" y="3809337"/>
            <a:ext cx="3125079" cy="685800"/>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CDAB12C-86C4-1BB6-3A59-3B01C40F5714}"/>
              </a:ext>
            </a:extLst>
          </p:cNvPr>
          <p:cNvSpPr/>
          <p:nvPr/>
        </p:nvSpPr>
        <p:spPr>
          <a:xfrm>
            <a:off x="2538827" y="1958032"/>
            <a:ext cx="3683421" cy="80921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“Spaces” (object storage)</a:t>
            </a:r>
          </a:p>
        </p:txBody>
      </p:sp>
      <p:sp>
        <p:nvSpPr>
          <p:cNvPr id="10" name="Rectangle 9">
            <a:extLst>
              <a:ext uri="{FF2B5EF4-FFF2-40B4-BE49-F238E27FC236}">
                <a16:creationId xmlns:a16="http://schemas.microsoft.com/office/drawing/2014/main" id="{0EC28427-1485-D6FD-5460-2DEFCD96A2E8}"/>
              </a:ext>
            </a:extLst>
          </p:cNvPr>
          <p:cNvSpPr/>
          <p:nvPr/>
        </p:nvSpPr>
        <p:spPr>
          <a:xfrm>
            <a:off x="4690310" y="4047136"/>
            <a:ext cx="1586747" cy="12002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Virtual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Machine</a:t>
            </a:r>
          </a:p>
        </p:txBody>
      </p:sp>
      <p:sp>
        <p:nvSpPr>
          <p:cNvPr id="11" name="Rectangle 10">
            <a:extLst>
              <a:ext uri="{FF2B5EF4-FFF2-40B4-BE49-F238E27FC236}">
                <a16:creationId xmlns:a16="http://schemas.microsoft.com/office/drawing/2014/main" id="{E09B1ADF-6F36-0BBF-6DEC-B7ED5AEE3267}"/>
              </a:ext>
            </a:extLst>
          </p:cNvPr>
          <p:cNvSpPr/>
          <p:nvPr/>
        </p:nvSpPr>
        <p:spPr>
          <a:xfrm>
            <a:off x="838201" y="3494292"/>
            <a:ext cx="2374900" cy="101456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Redis (for work queue)</a:t>
            </a:r>
          </a:p>
        </p:txBody>
      </p:sp>
      <p:sp>
        <p:nvSpPr>
          <p:cNvPr id="12" name="Rectangle 11">
            <a:extLst>
              <a:ext uri="{FF2B5EF4-FFF2-40B4-BE49-F238E27FC236}">
                <a16:creationId xmlns:a16="http://schemas.microsoft.com/office/drawing/2014/main" id="{11D4F81E-DB98-00C0-CD92-ABC001052ABE}"/>
              </a:ext>
            </a:extLst>
          </p:cNvPr>
          <p:cNvSpPr/>
          <p:nvPr/>
        </p:nvSpPr>
        <p:spPr>
          <a:xfrm>
            <a:off x="838200" y="4752386"/>
            <a:ext cx="2374901" cy="10873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Postgres (for long term storage)</a:t>
            </a:r>
          </a:p>
        </p:txBody>
      </p:sp>
      <p:sp>
        <p:nvSpPr>
          <p:cNvPr id="13" name="Left-Right Arrow 12">
            <a:extLst>
              <a:ext uri="{FF2B5EF4-FFF2-40B4-BE49-F238E27FC236}">
                <a16:creationId xmlns:a16="http://schemas.microsoft.com/office/drawing/2014/main" id="{A334445C-1C3C-EA29-9A4A-64F9EC6C2B60}"/>
              </a:ext>
            </a:extLst>
          </p:cNvPr>
          <p:cNvSpPr/>
          <p:nvPr/>
        </p:nvSpPr>
        <p:spPr>
          <a:xfrm rot="514851">
            <a:off x="3315773" y="3757529"/>
            <a:ext cx="1300709" cy="685800"/>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5" name="Left-Right Arrow 14">
            <a:extLst>
              <a:ext uri="{FF2B5EF4-FFF2-40B4-BE49-F238E27FC236}">
                <a16:creationId xmlns:a16="http://schemas.microsoft.com/office/drawing/2014/main" id="{08A3B2B1-0236-16E1-2E67-9C1EDB862980}"/>
              </a:ext>
            </a:extLst>
          </p:cNvPr>
          <p:cNvSpPr/>
          <p:nvPr/>
        </p:nvSpPr>
        <p:spPr>
          <a:xfrm rot="20059030">
            <a:off x="3290269" y="4687654"/>
            <a:ext cx="1300709" cy="685800"/>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6" name="Left-Right Arrow 15">
            <a:extLst>
              <a:ext uri="{FF2B5EF4-FFF2-40B4-BE49-F238E27FC236}">
                <a16:creationId xmlns:a16="http://schemas.microsoft.com/office/drawing/2014/main" id="{CCED17EE-8363-9CAA-5200-7345C7E561C2}"/>
              </a:ext>
            </a:extLst>
          </p:cNvPr>
          <p:cNvSpPr/>
          <p:nvPr/>
        </p:nvSpPr>
        <p:spPr>
          <a:xfrm rot="3395278">
            <a:off x="4374533" y="3077646"/>
            <a:ext cx="1300709" cy="685800"/>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 name="Rounded Rectangle 16">
            <a:extLst>
              <a:ext uri="{FF2B5EF4-FFF2-40B4-BE49-F238E27FC236}">
                <a16:creationId xmlns:a16="http://schemas.microsoft.com/office/drawing/2014/main" id="{96111A48-6C45-98FE-542C-83C9A75D2CED}"/>
              </a:ext>
            </a:extLst>
          </p:cNvPr>
          <p:cNvSpPr/>
          <p:nvPr/>
        </p:nvSpPr>
        <p:spPr>
          <a:xfrm>
            <a:off x="7862386" y="5048553"/>
            <a:ext cx="4000500" cy="4950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Infrastructure as a Service</a:t>
            </a:r>
          </a:p>
        </p:txBody>
      </p:sp>
      <p:sp>
        <p:nvSpPr>
          <p:cNvPr id="18" name="Rounded Rectangle 17">
            <a:extLst>
              <a:ext uri="{FF2B5EF4-FFF2-40B4-BE49-F238E27FC236}">
                <a16:creationId xmlns:a16="http://schemas.microsoft.com/office/drawing/2014/main" id="{DC4E4BA5-F938-1D48-FDCA-25FFC308B31D}"/>
              </a:ext>
            </a:extLst>
          </p:cNvPr>
          <p:cNvSpPr/>
          <p:nvPr/>
        </p:nvSpPr>
        <p:spPr>
          <a:xfrm>
            <a:off x="7862386" y="5698839"/>
            <a:ext cx="4000500" cy="49504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Platform as a Service</a:t>
            </a:r>
          </a:p>
        </p:txBody>
      </p:sp>
      <p:sp>
        <p:nvSpPr>
          <p:cNvPr id="19" name="TextBox 18">
            <a:extLst>
              <a:ext uri="{FF2B5EF4-FFF2-40B4-BE49-F238E27FC236}">
                <a16:creationId xmlns:a16="http://schemas.microsoft.com/office/drawing/2014/main" id="{F50DCB30-8ED2-EDDB-736F-A6E112F95397}"/>
              </a:ext>
            </a:extLst>
          </p:cNvPr>
          <p:cNvSpPr txBox="1"/>
          <p:nvPr/>
        </p:nvSpPr>
        <p:spPr>
          <a:xfrm>
            <a:off x="685800" y="1701532"/>
            <a:ext cx="13776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DigitalOcean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7285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1452</Words>
  <Application>Microsoft Macintosh PowerPoint</Application>
  <PresentationFormat>Widescreen</PresentationFormat>
  <Paragraphs>183</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Helvetica Neue</vt:lpstr>
      <vt:lpstr>Verdana</vt:lpstr>
      <vt:lpstr>1_Office Theme</vt:lpstr>
      <vt:lpstr>CS 4530: Fundamentals of Software Engineering Lesson 5.1 Cloud Infrastructure</vt:lpstr>
      <vt:lpstr>Learning objectives for this lesson</vt:lpstr>
      <vt:lpstr>Old school</vt:lpstr>
      <vt:lpstr>Old school</vt:lpstr>
      <vt:lpstr>Old school</vt:lpstr>
      <vt:lpstr>Old school problems</vt:lpstr>
      <vt:lpstr>Infrastructure as a Service (IaaS)</vt:lpstr>
      <vt:lpstr>Platform as a Service (PaaS)</vt:lpstr>
      <vt:lpstr>Example: my Mastodon instance</vt:lpstr>
      <vt:lpstr>X as a Service</vt:lpstr>
      <vt:lpstr>Cloud Infrastructure is best for variable workloads</vt:lpstr>
      <vt:lpstr>Public clouds are not the only option</vt:lpstr>
      <vt:lpstr>“X as a Service" offers several abstractions to choose from depending on your needs</vt:lpstr>
      <vt:lpstr>Learning objectives for this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Simmons</dc:creator>
  <cp:lastModifiedBy>Robert Simmons</cp:lastModifiedBy>
  <cp:revision>1</cp:revision>
  <dcterms:created xsi:type="dcterms:W3CDTF">2025-06-01T18:05:53Z</dcterms:created>
  <dcterms:modified xsi:type="dcterms:W3CDTF">2025-06-01T18:06:14Z</dcterms:modified>
</cp:coreProperties>
</file>